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3" r:id="rId3"/>
    <p:sldId id="300" r:id="rId4"/>
    <p:sldId id="301" r:id="rId5"/>
    <p:sldId id="302" r:id="rId6"/>
    <p:sldId id="303" r:id="rId7"/>
    <p:sldId id="285" r:id="rId8"/>
    <p:sldId id="286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0" i="0" cap="small" baseline="0" dirty="0">
                <a:effectLst/>
                <a:latin typeface="Franklin Gothic Book" panose="020B0503020102020204" pitchFamily="34" charset="0"/>
              </a:rPr>
              <a:t>FATAL AND SERIOUS INJURY CRASHES</a:t>
            </a:r>
            <a:endParaRPr lang="en-US" sz="2000" cap="small" baseline="0" dirty="0">
              <a:effectLst/>
              <a:latin typeface="Franklin Gothic Book" panose="020B0503020102020204" pitchFamily="34" charset="0"/>
            </a:endParaRPr>
          </a:p>
        </c:rich>
      </c:tx>
      <c:layout>
        <c:manualLayout>
          <c:xMode val="edge"/>
          <c:yMode val="edge"/>
          <c:x val="0.3219048110386693"/>
          <c:y val="2.84825921062705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All!$N$6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7.0548118608052615E-3"/>
                  <c:y val="-2.416894856272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8-4444-94DA-E61984A3E2CC}"/>
                </c:ext>
              </c:extLst>
            </c:dLbl>
            <c:dLbl>
              <c:idx val="1"/>
              <c:layout>
                <c:manualLayout>
                  <c:x val="-1.7637029652013074E-3"/>
                  <c:y val="-3.927454141442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8-4444-94DA-E61984A3E2CC}"/>
                </c:ext>
              </c:extLst>
            </c:dLbl>
            <c:dLbl>
              <c:idx val="2"/>
              <c:layout>
                <c:manualLayout>
                  <c:x val="0"/>
                  <c:y val="-2.416894856272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E8-4444-94DA-E61984A3E2CC}"/>
                </c:ext>
              </c:extLst>
            </c:dLbl>
            <c:dLbl>
              <c:idx val="3"/>
              <c:layout>
                <c:manualLayout>
                  <c:x val="-6.4668361669615562E-17"/>
                  <c:y val="-2.114782999238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8-4444-94DA-E61984A3E2CC}"/>
                </c:ext>
              </c:extLst>
            </c:dLbl>
            <c:dLbl>
              <c:idx val="4"/>
              <c:layout>
                <c:manualLayout>
                  <c:x val="0"/>
                  <c:y val="-1.510559285170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E8-4444-94DA-E61984A3E2CC}"/>
                </c:ext>
              </c:extLst>
            </c:dLbl>
            <c:dLbl>
              <c:idx val="5"/>
              <c:layout>
                <c:manualLayout>
                  <c:x val="-1.2933672333923112E-16"/>
                  <c:y val="-1.5105592851700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E8-4444-94DA-E61984A3E2CC}"/>
                </c:ext>
              </c:extLst>
            </c:dLbl>
            <c:dLbl>
              <c:idx val="6"/>
              <c:layout>
                <c:manualLayout>
                  <c:x val="-1.2933672333923112E-16"/>
                  <c:y val="-1.81267114220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E8-4444-94DA-E61984A3E2CC}"/>
                </c:ext>
              </c:extLst>
            </c:dLbl>
            <c:dLbl>
              <c:idx val="7"/>
              <c:layout>
                <c:manualLayout>
                  <c:x val="-5.2910919742340436E-3"/>
                  <c:y val="-1.209100798558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8-4444-94DA-E61984A3E2CC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E8-4444-94DA-E61984A3E2CC}"/>
                </c:ext>
              </c:extLst>
            </c:dLbl>
            <c:dLbl>
              <c:idx val="9"/>
              <c:layout>
                <c:manualLayout>
                  <c:x val="0"/>
                  <c:y val="-6.0356426082150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E8-4444-94DA-E61984A3E2C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All!$D$9:$D$19</c:f>
              <c:numCache>
                <c:formatCode>General</c:formatCode>
                <c:ptCount val="11"/>
                <c:pt idx="0">
                  <c:v>130</c:v>
                </c:pt>
                <c:pt idx="1">
                  <c:v>147</c:v>
                </c:pt>
                <c:pt idx="2">
                  <c:v>133</c:v>
                </c:pt>
                <c:pt idx="3">
                  <c:v>121</c:v>
                </c:pt>
                <c:pt idx="4">
                  <c:v>111</c:v>
                </c:pt>
                <c:pt idx="5">
                  <c:v>102</c:v>
                </c:pt>
                <c:pt idx="6">
                  <c:v>106</c:v>
                </c:pt>
                <c:pt idx="7">
                  <c:v>95</c:v>
                </c:pt>
                <c:pt idx="8">
                  <c:v>91</c:v>
                </c:pt>
                <c:pt idx="9">
                  <c:v>96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E8-4444-94DA-E61984A3E2CC}"/>
            </c:ext>
          </c:extLst>
        </c:ser>
        <c:ser>
          <c:idx val="1"/>
          <c:order val="1"/>
          <c:tx>
            <c:strRef>
              <c:f>All!$E$6</c:f>
              <c:strCache>
                <c:ptCount val="1"/>
                <c:pt idx="0">
                  <c:v>Serious Injury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8.818514826006537E-3"/>
                  <c:y val="-0.154077047087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E8-4444-94DA-E61984A3E2CC}"/>
                </c:ext>
              </c:extLst>
            </c:dLbl>
            <c:dLbl>
              <c:idx val="1"/>
              <c:layout>
                <c:manualLayout>
                  <c:x val="1.7637029652013074E-3"/>
                  <c:y val="-0.18730935136108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E8-4444-94DA-E61984A3E2CC}"/>
                </c:ext>
              </c:extLst>
            </c:dLbl>
            <c:dLbl>
              <c:idx val="2"/>
              <c:layout>
                <c:manualLayout>
                  <c:x val="0"/>
                  <c:y val="-0.16011928422802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E8-4444-94DA-E61984A3E2CC}"/>
                </c:ext>
              </c:extLst>
            </c:dLbl>
            <c:dLbl>
              <c:idx val="3"/>
              <c:layout>
                <c:manualLayout>
                  <c:x val="-3.5274059304026793E-3"/>
                  <c:y val="-0.1691826399390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E8-4444-94DA-E61984A3E2CC}"/>
                </c:ext>
              </c:extLst>
            </c:dLbl>
            <c:dLbl>
              <c:idx val="4"/>
              <c:layout>
                <c:manualLayout>
                  <c:x val="-6.9948433626808365E-3"/>
                  <c:y val="-0.1842881292216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E8-4444-94DA-E61984A3E2CC}"/>
                </c:ext>
              </c:extLst>
            </c:dLbl>
            <c:dLbl>
              <c:idx val="5"/>
              <c:layout>
                <c:manualLayout>
                  <c:x val="-1.7637029652013074E-3"/>
                  <c:y val="-0.14501369137632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E8-4444-94DA-E61984A3E2CC}"/>
                </c:ext>
              </c:extLst>
            </c:dLbl>
            <c:dLbl>
              <c:idx val="6"/>
              <c:layout>
                <c:manualLayout>
                  <c:x val="-7.0548118608053587E-3"/>
                  <c:y val="-0.13897145423564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E8-4444-94DA-E61984A3E2CC}"/>
                </c:ext>
              </c:extLst>
            </c:dLbl>
            <c:dLbl>
              <c:idx val="7"/>
              <c:layout>
                <c:manualLayout>
                  <c:x val="-8.8185148260066654E-3"/>
                  <c:y val="-0.1238658613839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E8-4444-94DA-E61984A3E2CC}"/>
                </c:ext>
              </c:extLst>
            </c:dLbl>
            <c:dLbl>
              <c:idx val="8"/>
              <c:layout>
                <c:manualLayout>
                  <c:x val="-1.0582183948468176E-2"/>
                  <c:y val="-0.13290603835151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E8-4444-94DA-E61984A3E2CC}"/>
                </c:ext>
              </c:extLst>
            </c:dLbl>
            <c:dLbl>
              <c:idx val="9"/>
              <c:layout>
                <c:manualLayout>
                  <c:x val="0"/>
                  <c:y val="-0.1297663160766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E8-4444-94DA-E61984A3E2CC}"/>
                </c:ext>
              </c:extLst>
            </c:dLbl>
            <c:dLbl>
              <c:idx val="10"/>
              <c:layout>
                <c:manualLayout>
                  <c:x val="0"/>
                  <c:y val="-0.16598017172591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E8-4444-94DA-E61984A3E2C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All!$E$9:$E$19</c:f>
              <c:numCache>
                <c:formatCode>General</c:formatCode>
                <c:ptCount val="11"/>
                <c:pt idx="0">
                  <c:v>381</c:v>
                </c:pt>
                <c:pt idx="1">
                  <c:v>451</c:v>
                </c:pt>
                <c:pt idx="2">
                  <c:v>412</c:v>
                </c:pt>
                <c:pt idx="3">
                  <c:v>416</c:v>
                </c:pt>
                <c:pt idx="4">
                  <c:v>422</c:v>
                </c:pt>
                <c:pt idx="5">
                  <c:v>349</c:v>
                </c:pt>
                <c:pt idx="6">
                  <c:v>340</c:v>
                </c:pt>
                <c:pt idx="7">
                  <c:v>311</c:v>
                </c:pt>
                <c:pt idx="8">
                  <c:v>306</c:v>
                </c:pt>
                <c:pt idx="9">
                  <c:v>317</c:v>
                </c:pt>
                <c:pt idx="10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DE8-4444-94DA-E61984A3E2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84909440"/>
        <c:axId val="784911104"/>
      </c:areaChart>
      <c:catAx>
        <c:axId val="7849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84911104"/>
        <c:crosses val="autoZero"/>
        <c:auto val="1"/>
        <c:lblAlgn val="ctr"/>
        <c:lblOffset val="100"/>
        <c:noMultiLvlLbl val="0"/>
      </c:catAx>
      <c:valAx>
        <c:axId val="78491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8490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9841425337555"/>
          <c:y val="0.92347744937030252"/>
          <c:w val="0.45521284631245124"/>
          <c:h val="6.1943635442811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/>
              <a:t>FATAL AND SERIOUS INJURY CRASHES BY VMT </a:t>
            </a:r>
          </a:p>
        </c:rich>
      </c:tx>
      <c:layout>
        <c:manualLayout>
          <c:xMode val="edge"/>
          <c:yMode val="edge"/>
          <c:x val="0.284277204907126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All!$D$6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0756942415819161E-2"/>
                  <c:y val="-3.364033449617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E-439A-9680-A50B4E213802}"/>
                </c:ext>
              </c:extLst>
            </c:dLbl>
            <c:dLbl>
              <c:idx val="1"/>
              <c:layout>
                <c:manualLayout>
                  <c:x val="0"/>
                  <c:y val="-4.281497117695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E-439A-9680-A50B4E213802}"/>
                </c:ext>
              </c:extLst>
            </c:dLbl>
            <c:dLbl>
              <c:idx val="2"/>
              <c:layout>
                <c:manualLayout>
                  <c:x val="-4.3824073953154624E-17"/>
                  <c:y val="-3.058212226925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E-439A-9680-A50B4E213802}"/>
                </c:ext>
              </c:extLst>
            </c:dLbl>
            <c:dLbl>
              <c:idx val="3"/>
              <c:layout>
                <c:manualLayout>
                  <c:x val="0"/>
                  <c:y val="-2.1407485588475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E-439A-9680-A50B4E213802}"/>
                </c:ext>
              </c:extLst>
            </c:dLbl>
            <c:dLbl>
              <c:idx val="4"/>
              <c:layout>
                <c:manualLayout>
                  <c:x val="0"/>
                  <c:y val="-1.83492733615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E-439A-9680-A50B4E213802}"/>
                </c:ext>
              </c:extLst>
            </c:dLbl>
            <c:dLbl>
              <c:idx val="5"/>
              <c:layout>
                <c:manualLayout>
                  <c:x val="-8.7648147906309248E-17"/>
                  <c:y val="-1.834927336155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E-439A-9680-A50B4E213802}"/>
                </c:ext>
              </c:extLst>
            </c:dLbl>
            <c:dLbl>
              <c:idx val="6"/>
              <c:layout>
                <c:manualLayout>
                  <c:x val="-2.3904316479598136E-3"/>
                  <c:y val="-1.529106113462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E-439A-9680-A50B4E213802}"/>
                </c:ext>
              </c:extLst>
            </c:dLbl>
            <c:dLbl>
              <c:idx val="7"/>
              <c:layout>
                <c:manualLayout>
                  <c:x val="8.7648147906309248E-17"/>
                  <c:y val="-1.834927336155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E-439A-9680-A50B4E213802}"/>
                </c:ext>
              </c:extLst>
            </c:dLbl>
            <c:dLbl>
              <c:idx val="8"/>
              <c:layout>
                <c:manualLayout>
                  <c:x val="-1.752962958126185E-16"/>
                  <c:y val="-1.223284890770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E-439A-9680-A50B4E213802}"/>
                </c:ext>
              </c:extLst>
            </c:dLbl>
            <c:dLbl>
              <c:idx val="9"/>
              <c:layout>
                <c:manualLayout>
                  <c:x val="0"/>
                  <c:y val="-1.5291061134625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0E-439A-9680-A50B4E21380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All!$A$9:$A$19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All!$F$9:$F$19</c:f>
              <c:numCache>
                <c:formatCode>_(* #,##0.00_);_(* \(#,##0.00\);_(* "-"??_);_(@_)</c:formatCode>
                <c:ptCount val="11"/>
                <c:pt idx="0">
                  <c:v>1.4182849661793586</c:v>
                </c:pt>
                <c:pt idx="1">
                  <c:v>1.4564549687902506</c:v>
                </c:pt>
                <c:pt idx="2">
                  <c:v>1.3168316831683169</c:v>
                </c:pt>
                <c:pt idx="3">
                  <c:v>1.1593369742263102</c:v>
                </c:pt>
                <c:pt idx="4">
                  <c:v>1.1012997321162814</c:v>
                </c:pt>
                <c:pt idx="5">
                  <c:v>1.0472279260780286</c:v>
                </c:pt>
                <c:pt idx="6">
                  <c:v>1.0924456353705039</c:v>
                </c:pt>
                <c:pt idx="7">
                  <c:v>0.96290289884451652</c:v>
                </c:pt>
                <c:pt idx="8">
                  <c:v>0.92301450451364231</c:v>
                </c:pt>
                <c:pt idx="9">
                  <c:v>0.98552510009239302</c:v>
                </c:pt>
                <c:pt idx="10">
                  <c:v>0.86540419466503771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0E-439A-9680-A50B4E213802}"/>
            </c:ext>
          </c:extLst>
        </c:ser>
        <c:ser>
          <c:idx val="1"/>
          <c:order val="1"/>
          <c:tx>
            <c:strRef>
              <c:f>All!$E$6</c:f>
              <c:strCache>
                <c:ptCount val="1"/>
                <c:pt idx="0">
                  <c:v>Serious Injury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3333333333333332E-3"/>
                  <c:y val="-0.1751207729468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E-439A-9680-A50B4E213802}"/>
                </c:ext>
              </c:extLst>
            </c:dLbl>
            <c:dLbl>
              <c:idx val="1"/>
              <c:layout>
                <c:manualLayout>
                  <c:x val="0"/>
                  <c:y val="-0.1871980676328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E-439A-9680-A50B4E213802}"/>
                </c:ext>
              </c:extLst>
            </c:dLbl>
            <c:dLbl>
              <c:idx val="2"/>
              <c:layout>
                <c:manualLayout>
                  <c:x val="-1.3888888888888889E-3"/>
                  <c:y val="-0.16002415458937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E-439A-9680-A50B4E213802}"/>
                </c:ext>
              </c:extLst>
            </c:dLbl>
            <c:dLbl>
              <c:idx val="3"/>
              <c:layout>
                <c:manualLayout>
                  <c:x val="0"/>
                  <c:y val="-0.16606280193236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0E-439A-9680-A50B4E213802}"/>
                </c:ext>
              </c:extLst>
            </c:dLbl>
            <c:dLbl>
              <c:idx val="4"/>
              <c:layout>
                <c:manualLayout>
                  <c:x val="-6.9444444444445464E-3"/>
                  <c:y val="-0.17814009661835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E-439A-9680-A50B4E213802}"/>
                </c:ext>
              </c:extLst>
            </c:dLbl>
            <c:dLbl>
              <c:idx val="5"/>
              <c:layout>
                <c:manualLayout>
                  <c:x val="-4.1666666666666666E-3"/>
                  <c:y val="-0.1539855072463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0E-439A-9680-A50B4E213802}"/>
                </c:ext>
              </c:extLst>
            </c:dLbl>
            <c:dLbl>
              <c:idx val="6"/>
              <c:layout>
                <c:manualLayout>
                  <c:x val="-5.5555555555555558E-3"/>
                  <c:y val="-0.14190821256038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0E-439A-9680-A50B4E213802}"/>
                </c:ext>
              </c:extLst>
            </c:dLbl>
            <c:dLbl>
              <c:idx val="7"/>
              <c:layout>
                <c:manualLayout>
                  <c:x val="0"/>
                  <c:y val="-0.12681159420289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0E-439A-9680-A50B4E213802}"/>
                </c:ext>
              </c:extLst>
            </c:dLbl>
            <c:dLbl>
              <c:idx val="8"/>
              <c:layout>
                <c:manualLayout>
                  <c:x val="-9.7222222222222224E-3"/>
                  <c:y val="-0.12681159420289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0E-439A-9680-A50B4E213802}"/>
                </c:ext>
              </c:extLst>
            </c:dLbl>
            <c:dLbl>
              <c:idx val="9"/>
              <c:layout>
                <c:manualLayout>
                  <c:x val="0"/>
                  <c:y val="-0.1192702768500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F0E-439A-9680-A50B4E213802}"/>
                </c:ext>
              </c:extLst>
            </c:dLbl>
            <c:dLbl>
              <c:idx val="10"/>
              <c:layout>
                <c:manualLayout>
                  <c:x val="-1.752962958126185E-16"/>
                  <c:y val="-0.16208524802703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0E-439A-9680-A50B4E21380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All!$A$9:$A$19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All!$G$9:$G$19</c:f>
              <c:numCache>
                <c:formatCode>_(* #,##0.00_);_(* \(#,##0.00\);_(* "-"??_);_(@_)</c:formatCode>
                <c:ptCount val="11"/>
                <c:pt idx="0">
                  <c:v>4.1566659393410434</c:v>
                </c:pt>
                <c:pt idx="1">
                  <c:v>4.468443475676211</c:v>
                </c:pt>
                <c:pt idx="2">
                  <c:v>4.0792079207920793</c:v>
                </c:pt>
                <c:pt idx="3">
                  <c:v>3.9858196799846697</c:v>
                </c:pt>
                <c:pt idx="4">
                  <c:v>4.1869233058835196</c:v>
                </c:pt>
                <c:pt idx="5">
                  <c:v>3.5831622176591376</c:v>
                </c:pt>
                <c:pt idx="6">
                  <c:v>3.5040709059053898</c:v>
                </c:pt>
                <c:pt idx="7">
                  <c:v>3.1522400162173119</c:v>
                </c:pt>
                <c:pt idx="8">
                  <c:v>3.1037630591337861</c:v>
                </c:pt>
                <c:pt idx="9">
                  <c:v>3.2542860075967561</c:v>
                </c:pt>
                <c:pt idx="10">
                  <c:v>3.7263286499694566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F0E-439A-9680-A50B4E213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66527"/>
        <c:axId val="298668607"/>
      </c:areaChart>
      <c:catAx>
        <c:axId val="298666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98668607"/>
        <c:crosses val="autoZero"/>
        <c:auto val="1"/>
        <c:lblAlgn val="ctr"/>
        <c:lblOffset val="100"/>
        <c:noMultiLvlLbl val="0"/>
      </c:catAx>
      <c:valAx>
        <c:axId val="29866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Crashes per 100M VMT</a:t>
                </a:r>
              </a:p>
            </c:rich>
          </c:tx>
          <c:layout>
            <c:manualLayout>
              <c:xMode val="edge"/>
              <c:yMode val="edge"/>
              <c:x val="4.1666666666666666E-3"/>
              <c:y val="0.34451957092319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986665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01235958786694"/>
          <c:y val="0.91339496214407412"/>
          <c:w val="0.40124387576552928"/>
          <c:h val="6.5553320780554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aseline="0"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0" i="0" cap="small" baseline="0">
                <a:effectLst/>
                <a:latin typeface="Franklin Gothic Book" panose="020B0503020102020204" pitchFamily="34" charset="0"/>
              </a:rPr>
              <a:t>FATAL AND SERIOUS INJURY CRASHES BY POPULATION</a:t>
            </a:r>
            <a:endParaRPr lang="en-US" sz="2000" cap="small" baseline="0">
              <a:effectLst/>
              <a:latin typeface="Franklin Gothic Book" panose="020B0503020102020204" pitchFamily="34" charset="0"/>
            </a:endParaRPr>
          </a:p>
        </c:rich>
      </c:tx>
      <c:layout>
        <c:manualLayout>
          <c:xMode val="edge"/>
          <c:yMode val="edge"/>
          <c:x val="0.24581211132392236"/>
          <c:y val="2.481197558599867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All!$N$6</c:f>
              <c:strCache>
                <c:ptCount val="1"/>
                <c:pt idx="0">
                  <c:v>Fatal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9.5830595653177003E-3"/>
                  <c:y val="-3.36386901281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D1-4FF4-AC58-9436CF0F3DFD}"/>
                </c:ext>
              </c:extLst>
            </c:dLbl>
            <c:dLbl>
              <c:idx val="8"/>
              <c:layout>
                <c:manualLayout>
                  <c:x val="-8.264850816653721E-3"/>
                  <c:y val="-2.9421562808549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1-4FF4-AC58-9436CF0F3DFD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All!$I$9:$I$19</c:f>
              <c:numCache>
                <c:formatCode>_(* #,##0.00_);_(* \(#,##0.00\);_(* "-"??_);_(@_)</c:formatCode>
                <c:ptCount val="11"/>
                <c:pt idx="0">
                  <c:v>1.897187055346784</c:v>
                </c:pt>
                <c:pt idx="1">
                  <c:v>2.0964779170992736</c:v>
                </c:pt>
                <c:pt idx="2">
                  <c:v>1.8420134176135263</c:v>
                </c:pt>
                <c:pt idx="3">
                  <c:v>1.6408982358309794</c:v>
                </c:pt>
                <c:pt idx="4">
                  <c:v>1.4720196905841134</c:v>
                </c:pt>
                <c:pt idx="5">
                  <c:v>1.3520069350002784</c:v>
                </c:pt>
                <c:pt idx="6">
                  <c:v>1.4040813731385986</c:v>
                </c:pt>
                <c:pt idx="7">
                  <c:v>1.2531658927817644</c:v>
                </c:pt>
                <c:pt idx="8">
                  <c:v>1.1941285617180755</c:v>
                </c:pt>
                <c:pt idx="9">
                  <c:v>1.2322004790179362</c:v>
                </c:pt>
                <c:pt idx="10">
                  <c:v>1.0968477884967767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1-4FF4-AC58-9436CF0F3DFD}"/>
            </c:ext>
          </c:extLst>
        </c:ser>
        <c:ser>
          <c:idx val="1"/>
          <c:order val="1"/>
          <c:tx>
            <c:strRef>
              <c:f>All!$E$6</c:f>
              <c:strCache>
                <c:ptCount val="1"/>
                <c:pt idx="0">
                  <c:v>Serious Injury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1.0815275019661306E-2"/>
                  <c:y val="-0.1529922301127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1-4FF4-AC58-9436CF0F3DFD}"/>
                </c:ext>
              </c:extLst>
            </c:dLbl>
            <c:dLbl>
              <c:idx val="1"/>
              <c:layout>
                <c:manualLayout>
                  <c:x val="-1.1807159413252655E-3"/>
                  <c:y val="-0.17277596969483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1-4FF4-AC58-9436CF0F3DFD}"/>
                </c:ext>
              </c:extLst>
            </c:dLbl>
            <c:dLbl>
              <c:idx val="2"/>
              <c:layout>
                <c:manualLayout>
                  <c:x val="0"/>
                  <c:y val="-0.15523882266029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D1-4FF4-AC58-9436CF0F3DFD}"/>
                </c:ext>
              </c:extLst>
            </c:dLbl>
            <c:dLbl>
              <c:idx val="3"/>
              <c:layout>
                <c:manualLayout>
                  <c:x val="-5.9034853851739569E-3"/>
                  <c:y val="-0.15841270651555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D1-4FF4-AC58-9436CF0F3DFD}"/>
                </c:ext>
              </c:extLst>
            </c:dLbl>
            <c:dLbl>
              <c:idx val="4"/>
              <c:layout>
                <c:manualLayout>
                  <c:x val="-3.5420535025233817E-3"/>
                  <c:y val="-0.14370197998726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D1-4FF4-AC58-9436CF0F3DFD}"/>
                </c:ext>
              </c:extLst>
            </c:dLbl>
            <c:dLbl>
              <c:idx val="5"/>
              <c:layout>
                <c:manualLayout>
                  <c:x val="2.361431882650531E-3"/>
                  <c:y val="-0.12299094909746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D1-4FF4-AC58-9436CF0F3DFD}"/>
                </c:ext>
              </c:extLst>
            </c:dLbl>
            <c:dLbl>
              <c:idx val="6"/>
              <c:layout>
                <c:manualLayout>
                  <c:x val="-2.361431882650531E-3"/>
                  <c:y val="-0.11722252776094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D1-4FF4-AC58-9436CF0F3DFD}"/>
                </c:ext>
              </c:extLst>
            </c:dLbl>
            <c:dLbl>
              <c:idx val="7"/>
              <c:layout>
                <c:manualLayout>
                  <c:x val="-4.7056029395092878E-3"/>
                  <c:y val="-0.10851210559418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D1-4FF4-AC58-9436CF0F3DFD}"/>
                </c:ext>
              </c:extLst>
            </c:dLbl>
            <c:dLbl>
              <c:idx val="8"/>
              <c:layout>
                <c:manualLayout>
                  <c:x val="-1.0609088324683113E-2"/>
                  <c:y val="-0.10556986397159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D1-4FF4-AC58-9436CF0F3DFD}"/>
                </c:ext>
              </c:extLst>
            </c:dLbl>
            <c:dLbl>
              <c:idx val="9"/>
              <c:layout>
                <c:manualLayout>
                  <c:x val="-1.7568739580836946E-16"/>
                  <c:y val="-0.10703219586241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D1-4FF4-AC58-9436CF0F3DFD}"/>
                </c:ext>
              </c:extLst>
            </c:dLbl>
            <c:dLbl>
              <c:idx val="10"/>
              <c:layout>
                <c:manualLayout>
                  <c:x val="0"/>
                  <c:y val="-0.12232250955704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D1-4FF4-AC58-9436CF0F3DFD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All!$J$9:$J$19</c:f>
              <c:numCache>
                <c:formatCode>_(* #,##0.00_);_(* \(#,##0.00\);_(* "-"??_);_(@_)</c:formatCode>
                <c:ptCount val="11"/>
                <c:pt idx="0">
                  <c:v>5.5602174468240362</c:v>
                </c:pt>
                <c:pt idx="1">
                  <c:v>6.4320512966787229</c:v>
                </c:pt>
                <c:pt idx="2">
                  <c:v>5.7060866771185932</c:v>
                </c:pt>
                <c:pt idx="3">
                  <c:v>5.6414352570717972</c:v>
                </c:pt>
                <c:pt idx="4">
                  <c:v>5.596327111950413</c:v>
                </c:pt>
                <c:pt idx="5">
                  <c:v>4.6259845128931092</c:v>
                </c:pt>
                <c:pt idx="6">
                  <c:v>4.5036572345955053</c:v>
                </c:pt>
                <c:pt idx="7">
                  <c:v>4.1024693963697763</c:v>
                </c:pt>
                <c:pt idx="8">
                  <c:v>4.0154213174256164</c:v>
                </c:pt>
                <c:pt idx="9">
                  <c:v>4.0688286650904768</c:v>
                </c:pt>
                <c:pt idx="10">
                  <c:v>4.7228975363508265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D1-4FF4-AC58-9436CF0F3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84909440"/>
        <c:axId val="784911104"/>
      </c:areaChart>
      <c:catAx>
        <c:axId val="7849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84911104"/>
        <c:crosses val="autoZero"/>
        <c:auto val="1"/>
        <c:lblAlgn val="ctr"/>
        <c:lblOffset val="100"/>
        <c:noMultiLvlLbl val="0"/>
      </c:catAx>
      <c:valAx>
        <c:axId val="78491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>
                    <a:latin typeface="Franklin Gothic Book" panose="020B0503020102020204" pitchFamily="34" charset="0"/>
                  </a:rPr>
                  <a:t>Crashes per 10K</a:t>
                </a:r>
                <a:r>
                  <a:rPr lang="en-US" sz="1400" baseline="0">
                    <a:latin typeface="Franklin Gothic Book" panose="020B0503020102020204" pitchFamily="34" charset="0"/>
                  </a:rPr>
                  <a:t> Population</a:t>
                </a:r>
                <a:endParaRPr lang="en-US" sz="1400"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9034648690383723E-3"/>
              <c:y val="0.25549754642699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8490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60609758195005"/>
          <c:y val="0.917630280765109"/>
          <c:w val="0.45521284631245124"/>
          <c:h val="6.1943635442811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>
                <a:solidFill>
                  <a:sysClr val="windowText" lastClr="000000"/>
                </a:solidFill>
              </a:rPr>
              <a:t>FATALITIES BY VMT</a:t>
            </a:r>
          </a:p>
        </c:rich>
      </c:tx>
      <c:layout>
        <c:manualLayout>
          <c:xMode val="edge"/>
          <c:yMode val="edge"/>
          <c:x val="0.410166960088219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92953610683722"/>
          <c:y val="0.13016001816566822"/>
          <c:w val="0.85111963375267752"/>
          <c:h val="0.746453687563863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All!$P$9:$P$19</c:f>
              <c:numCache>
                <c:formatCode>_(* #,##0.00_);_(* \(#,##0.00\);_(* "-"??_);_(@_)</c:formatCode>
                <c:ptCount val="11"/>
                <c:pt idx="0">
                  <c:v>1.6146125049992985</c:v>
                </c:pt>
                <c:pt idx="1">
                  <c:v>1.684345357379444</c:v>
                </c:pt>
                <c:pt idx="2">
                  <c:v>1.4653832417782346</c:v>
                </c:pt>
                <c:pt idx="3">
                  <c:v>1.2934751365334867</c:v>
                </c:pt>
                <c:pt idx="4">
                  <c:v>1.2997321162813771</c:v>
                </c:pt>
                <c:pt idx="5">
                  <c:v>1.160164271047228</c:v>
                </c:pt>
                <c:pt idx="6">
                  <c:v>1.1955065443677213</c:v>
                </c:pt>
                <c:pt idx="7">
                  <c:v>1.0642610987228867</c:v>
                </c:pt>
                <c:pt idx="8">
                  <c:v>1.0143016533116949</c:v>
                </c:pt>
                <c:pt idx="9">
                  <c:v>1.0265886459295761</c:v>
                </c:pt>
                <c:pt idx="10">
                  <c:v>1.0283038077784565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E-4A5C-8C36-0E651279B1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1619332640"/>
        <c:axId val="1619335968"/>
      </c:barChart>
      <c:catAx>
        <c:axId val="16193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19335968"/>
        <c:crosses val="autoZero"/>
        <c:auto val="1"/>
        <c:lblAlgn val="ctr"/>
        <c:lblOffset val="100"/>
        <c:noMultiLvlLbl val="0"/>
      </c:catAx>
      <c:valAx>
        <c:axId val="161933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Fatal Crashes per 100M VMT</a:t>
                </a:r>
              </a:p>
            </c:rich>
          </c:tx>
          <c:layout>
            <c:manualLayout>
              <c:xMode val="edge"/>
              <c:yMode val="edge"/>
              <c:x val="1.1038143957822122E-2"/>
              <c:y val="0.26506136911380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193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0" cap="small" baseline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FATALITIES</a:t>
            </a:r>
          </a:p>
        </c:rich>
      </c:tx>
      <c:layout>
        <c:manualLayout>
          <c:xMode val="edge"/>
          <c:yMode val="edge"/>
          <c:x val="0.44673111192796233"/>
          <c:y val="1.1062005782091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006534053293476E-2"/>
          <c:y val="0.17366714457073207"/>
          <c:w val="0.9539869318934131"/>
          <c:h val="0.6763489532018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All!$D$6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All!$A$9:$A$19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All!$N$9:$N$19</c:f>
              <c:numCache>
                <c:formatCode>General</c:formatCode>
                <c:ptCount val="11"/>
                <c:pt idx="0">
                  <c:v>148</c:v>
                </c:pt>
                <c:pt idx="1">
                  <c:v>170</c:v>
                </c:pt>
                <c:pt idx="2">
                  <c:v>148</c:v>
                </c:pt>
                <c:pt idx="3">
                  <c:v>135</c:v>
                </c:pt>
                <c:pt idx="4">
                  <c:v>131</c:v>
                </c:pt>
                <c:pt idx="5">
                  <c:v>113</c:v>
                </c:pt>
                <c:pt idx="6">
                  <c:v>116</c:v>
                </c:pt>
                <c:pt idx="7">
                  <c:v>105</c:v>
                </c:pt>
                <c:pt idx="8">
                  <c:v>100</c:v>
                </c:pt>
                <c:pt idx="9">
                  <c:v>100</c:v>
                </c:pt>
                <c:pt idx="1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B-488C-8704-2242F66DF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1280751264"/>
        <c:axId val="1280746688"/>
      </c:barChart>
      <c:catAx>
        <c:axId val="12807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80746688"/>
        <c:crosses val="autoZero"/>
        <c:auto val="1"/>
        <c:lblAlgn val="ctr"/>
        <c:lblOffset val="100"/>
        <c:noMultiLvlLbl val="0"/>
      </c:catAx>
      <c:valAx>
        <c:axId val="12807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80751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cap="small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SERIOUS INJURIES</a:t>
            </a:r>
          </a:p>
        </c:rich>
      </c:tx>
      <c:layout>
        <c:manualLayout>
          <c:xMode val="edge"/>
          <c:yMode val="edge"/>
          <c:x val="0.41003084688124058"/>
          <c:y val="2.80465400600810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cap="small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934582428071271E-2"/>
          <c:y val="0.18339639791271745"/>
          <c:w val="0.95413083514385744"/>
          <c:h val="0.66361377907638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All!$E$6</c:f>
              <c:strCache>
                <c:ptCount val="1"/>
                <c:pt idx="0">
                  <c:v>Serious Injury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All!$A$9:$A$19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All!$O$9:$O$19</c:f>
              <c:numCache>
                <c:formatCode>General</c:formatCode>
                <c:ptCount val="11"/>
                <c:pt idx="0">
                  <c:v>462</c:v>
                </c:pt>
                <c:pt idx="1">
                  <c:v>575</c:v>
                </c:pt>
                <c:pt idx="2">
                  <c:v>516</c:v>
                </c:pt>
                <c:pt idx="3">
                  <c:v>518</c:v>
                </c:pt>
                <c:pt idx="4">
                  <c:v>540</c:v>
                </c:pt>
                <c:pt idx="5">
                  <c:v>429</c:v>
                </c:pt>
                <c:pt idx="6">
                  <c:v>426</c:v>
                </c:pt>
                <c:pt idx="7">
                  <c:v>360</c:v>
                </c:pt>
                <c:pt idx="8">
                  <c:v>379</c:v>
                </c:pt>
                <c:pt idx="9">
                  <c:v>386</c:v>
                </c:pt>
                <c:pt idx="1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4-448C-A023-4735FD59E5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1259741184"/>
        <c:axId val="1259743264"/>
      </c:barChart>
      <c:catAx>
        <c:axId val="12597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59743264"/>
        <c:crosses val="autoZero"/>
        <c:auto val="1"/>
        <c:lblAlgn val="ctr"/>
        <c:lblOffset val="100"/>
        <c:noMultiLvlLbl val="0"/>
      </c:catAx>
      <c:valAx>
        <c:axId val="125974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597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>
                <a:solidFill>
                  <a:sysClr val="windowText" lastClr="000000"/>
                </a:solidFill>
              </a:rPr>
              <a:t>FATALITIES BY POPULATION</a:t>
            </a:r>
            <a:endParaRPr lang="en-US" sz="20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70969193961319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06321964783138"/>
          <c:y val="0.15164687588351711"/>
          <c:w val="0.85898595021168334"/>
          <c:h val="0.729290359061351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All!$S$9:$S$19</c:f>
              <c:numCache>
                <c:formatCode>0.00</c:formatCode>
                <c:ptCount val="11"/>
                <c:pt idx="0">
                  <c:v>2.1598744937794159</c:v>
                </c:pt>
                <c:pt idx="1">
                  <c:v>2.42449827147535</c:v>
                </c:pt>
                <c:pt idx="2">
                  <c:v>2.0497592917804655</c:v>
                </c:pt>
                <c:pt idx="3">
                  <c:v>1.8307542300593571</c:v>
                </c:pt>
                <c:pt idx="4">
                  <c:v>1.737248463662332</c:v>
                </c:pt>
                <c:pt idx="5">
                  <c:v>1.4978116044610927</c:v>
                </c:pt>
                <c:pt idx="6">
                  <c:v>1.5365418800384665</c:v>
                </c:pt>
                <c:pt idx="7">
                  <c:v>1.3850780920219501</c:v>
                </c:pt>
                <c:pt idx="8">
                  <c:v>1.3122291887011819</c:v>
                </c:pt>
                <c:pt idx="9">
                  <c:v>1.2835421656436834</c:v>
                </c:pt>
                <c:pt idx="10">
                  <c:v>1.3033132545667581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E-4480-819C-EE5AED9A88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1745159344"/>
        <c:axId val="1745143120"/>
      </c:barChart>
      <c:catAx>
        <c:axId val="17451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45143120"/>
        <c:crosses val="autoZero"/>
        <c:auto val="1"/>
        <c:lblAlgn val="ctr"/>
        <c:lblOffset val="100"/>
        <c:noMultiLvlLbl val="0"/>
      </c:catAx>
      <c:valAx>
        <c:axId val="17451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Fatal Crashes per 10K Population</a:t>
                </a:r>
              </a:p>
            </c:rich>
          </c:tx>
          <c:layout>
            <c:manualLayout>
              <c:xMode val="edge"/>
              <c:yMode val="edge"/>
              <c:x val="8.2786061695389011E-3"/>
              <c:y val="0.24472554186375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4515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small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 dirty="0">
                <a:solidFill>
                  <a:sysClr val="windowText" lastClr="000000"/>
                </a:solidFill>
              </a:rPr>
              <a:t>SERIOUS INJURIES BY VMT</a:t>
            </a:r>
          </a:p>
        </c:rich>
      </c:tx>
      <c:layout>
        <c:manualLayout>
          <c:xMode val="edge"/>
          <c:yMode val="edge"/>
          <c:x val="0.372425940614917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small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03863471807403"/>
          <c:y val="0.12441673957421989"/>
          <c:w val="0.84801053514144065"/>
          <c:h val="0.76005456379021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All!$Q$9:$Q$19</c:f>
              <c:numCache>
                <c:formatCode>_(* #,##0.00_);_(* \(#,##0.00\);_(* "-"??_);_(@_)</c:formatCode>
                <c:ptCount val="11"/>
                <c:pt idx="0">
                  <c:v>5.0402093061464592</c:v>
                </c:pt>
                <c:pt idx="1">
                  <c:v>5.6970504734892966</c:v>
                </c:pt>
                <c:pt idx="2">
                  <c:v>5.1090388699835749</c:v>
                </c:pt>
                <c:pt idx="3">
                  <c:v>4.9631120053655264</c:v>
                </c:pt>
                <c:pt idx="4">
                  <c:v>5.357674372457585</c:v>
                </c:pt>
                <c:pt idx="5">
                  <c:v>4.4045174537987677</c:v>
                </c:pt>
                <c:pt idx="6">
                  <c:v>4.3903947232814593</c:v>
                </c:pt>
                <c:pt idx="7">
                  <c:v>3.6488951956213258</c:v>
                </c:pt>
                <c:pt idx="8">
                  <c:v>3.8442032660513235</c:v>
                </c:pt>
                <c:pt idx="9">
                  <c:v>3.9626321732881635</c:v>
                </c:pt>
                <c:pt idx="10">
                  <c:v>4.7546324577479133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B-410F-8EEB-6399AE3BEA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356188143"/>
        <c:axId val="356186063"/>
      </c:barChart>
      <c:catAx>
        <c:axId val="35618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56186063"/>
        <c:crosses val="autoZero"/>
        <c:auto val="1"/>
        <c:lblAlgn val="ctr"/>
        <c:lblOffset val="100"/>
        <c:noMultiLvlLbl val="0"/>
      </c:catAx>
      <c:valAx>
        <c:axId val="3561860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Seriour Injury Crashes  per 100M VMT</a:t>
                </a:r>
              </a:p>
            </c:rich>
          </c:tx>
          <c:layout>
            <c:manualLayout>
              <c:xMode val="edge"/>
              <c:yMode val="edge"/>
              <c:x val="1.2905120436782439E-2"/>
              <c:y val="0.21372720186632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5618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small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cap="small" baseline="0">
                <a:solidFill>
                  <a:sysClr val="windowText" lastClr="000000"/>
                </a:solidFill>
              </a:rPr>
              <a:t>SERIOUS INJURIES BY POPULATION</a:t>
            </a:r>
          </a:p>
        </c:rich>
      </c:tx>
      <c:layout>
        <c:manualLayout>
          <c:xMode val="edge"/>
          <c:yMode val="edge"/>
          <c:x val="0.34385368905053942"/>
          <c:y val="9.341340313441578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small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5874966060277"/>
          <c:y val="0.15164687588351711"/>
          <c:w val="0.85699042019891192"/>
          <c:h val="0.736358495900480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All!$L$9:$L$19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All!$T$9:$T$19</c:f>
              <c:numCache>
                <c:formatCode>0.00</c:formatCode>
                <c:ptCount val="11"/>
                <c:pt idx="0">
                  <c:v>6.7423109197708788</c:v>
                </c:pt>
                <c:pt idx="1">
                  <c:v>8.2005088594019195</c:v>
                </c:pt>
                <c:pt idx="2">
                  <c:v>7.1464580713427033</c:v>
                </c:pt>
                <c:pt idx="3">
                  <c:v>7.0246717864499777</c:v>
                </c:pt>
                <c:pt idx="4">
                  <c:v>7.161176873111903</c:v>
                </c:pt>
                <c:pt idx="5">
                  <c:v>5.6863821089717588</c:v>
                </c:pt>
                <c:pt idx="6">
                  <c:v>5.6428175939343683</c:v>
                </c:pt>
                <c:pt idx="7">
                  <c:v>4.7488391726466856</c:v>
                </c:pt>
                <c:pt idx="8">
                  <c:v>4.9733486251774792</c:v>
                </c:pt>
                <c:pt idx="9">
                  <c:v>4.9544727593846183</c:v>
                </c:pt>
                <c:pt idx="10">
                  <c:v>6.0262107909175846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B-4C29-AFE4-6A1688792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421864335"/>
        <c:axId val="421870575"/>
      </c:barChart>
      <c:catAx>
        <c:axId val="4218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1870575"/>
        <c:crosses val="autoZero"/>
        <c:auto val="1"/>
        <c:lblAlgn val="ctr"/>
        <c:lblOffset val="100"/>
        <c:noMultiLvlLbl val="0"/>
      </c:catAx>
      <c:valAx>
        <c:axId val="42187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Serious Injury Crashes per 10K Population</a:t>
                </a:r>
              </a:p>
            </c:rich>
          </c:tx>
          <c:layout>
            <c:manualLayout>
              <c:xMode val="edge"/>
              <c:yMode val="edge"/>
              <c:x val="2.3467118693496639E-3"/>
              <c:y val="0.175140917499816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18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C64EA1-87D2-4B0E-BCA8-DA780AC0E8F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1B907C2-BCDF-4585-9D50-B4F448B06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907C2-BCDF-4585-9D50-B4F448B06F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07C2-BCDF-4585-9D50-B4F448B06F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8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Motor vehicle crashes are a significant problem nationally accounting for 22 percent of total Unintentional Injuries which is the third leading cause of death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59">
              <a:defRPr/>
            </a:pPr>
            <a:fld id="{DA6A44A9-6F54-7D45-9FC9-6685B31A5A4D}" type="slidenum">
              <a:rPr lang="en-US">
                <a:solidFill>
                  <a:prstClr val="black"/>
                </a:solidFill>
                <a:latin typeface="Calibri"/>
              </a:rPr>
              <a:pPr defTabSz="457159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7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77D2-E4C8-4A81-B76C-3D8C9AE5E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F7240-53FA-467A-ACFC-C5A064F72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6E54-E3E8-4F6F-BFB9-A1852D25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7DB57-60EE-4D92-B058-77C6E89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84389-E35B-4142-B061-A14C6EB1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B82A-1E6E-4CEE-B99B-2A33E713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C1FE5-AF99-4FE1-B5CF-F34325BDC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6D7E-BC53-44DB-8B31-6A74ABD2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1E536-FC39-4E2E-A6A6-CCF4AFD8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7D5D6-2C0A-4208-B8A1-6E3C4C15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EC6D-42EF-402D-9C8A-DC94B80C6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13374-AB12-4B49-8FF9-E7B5D37BF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718E5-2B4F-4400-AD13-7248B9A7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BDFF8-8D89-45D1-9AA2-5B37E800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FAA4-EBD9-46D7-8902-B01677ED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4D53B-4D1D-A549-9FE6-9F01640EE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4D53B-4D1D-A549-9FE6-9F01640EE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80671" y="1371600"/>
            <a:ext cx="11630659" cy="488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671" y="155448"/>
            <a:ext cx="103997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2" y="1371599"/>
            <a:ext cx="5689599" cy="5212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371599"/>
            <a:ext cx="5676900" cy="5212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2" y="155448"/>
            <a:ext cx="103997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5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371599"/>
            <a:ext cx="56917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011361"/>
            <a:ext cx="5691716" cy="4232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371599"/>
            <a:ext cx="56811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011361"/>
            <a:ext cx="5681132" cy="4232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2" y="155448"/>
            <a:ext cx="103997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74678" y="155448"/>
            <a:ext cx="103997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4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850312" y="4917065"/>
            <a:ext cx="10370376" cy="273913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spc="6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endParaRPr lang="en-US" sz="21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821624" y="5238980"/>
            <a:ext cx="10140879" cy="1086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spc="6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endParaRPr lang="en-US" sz="3200" spc="0" dirty="0">
              <a:solidFill>
                <a:srgbClr val="D72025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58587" y="1779981"/>
            <a:ext cx="2022439" cy="2639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spc="6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endParaRPr lang="en-US" sz="1200" spc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E4835-B90E-1848-9C2D-60BBC9892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38F2F4-D1DF-BD4C-9E7D-62297B22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1" y="4324580"/>
            <a:ext cx="962235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5D4-5234-4FED-B8C2-227F5F00746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8AE3-3F31-4965-808C-97B8D93D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6B19-EAF1-40BC-88A8-7247398D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4C6D-52BC-485E-BE31-DAACA7D7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D566-FC7C-484A-AD6A-9E7BF4A2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33C9-F423-4A8C-8340-17EC0F23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D6F8-A02A-43EE-858B-651C901D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B857-B5BA-4C4E-A4AE-0FF84BEC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C5E9-FC08-41B0-BBB6-EBFE4EC3C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C3F1-3BAE-405E-B84B-B5F5952A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D879-8A86-46F1-B504-7706BFA9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9A3B-86FD-4771-A1F8-D26ACDDA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12DD-E2C1-4126-B973-8C872A3A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BB75-D845-4E57-9588-5BFF59DA5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730D5-474B-4F59-8786-A4096496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6F2C-F4CB-40BF-A319-3DBF6711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C583F-15B9-4647-99A4-9FD2DC21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D6C35-1228-4465-9B2B-DF69AE4F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F4B7-3F84-4ABD-A7AB-EE2811E7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7757E-E761-4C01-B6A4-7627A2E8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62A55-2A4E-42D4-9741-C571D6509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4B62C-DB7C-42DB-8341-ED8A092CD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3EF2A-AB46-47EF-82A7-29C5356D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8D03B-2230-4B85-B5FD-B1DA2B27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11445-A889-4298-8F92-425AFCB1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EF4D8-CB11-45DA-94F8-44B1C62B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0D7C-8391-41E5-9202-0B17BA93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719B3-D6C9-427E-90B9-5BE8201F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796F4-0068-4EF5-AFCC-B2B99DC7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0C2E3-716C-4526-8AB5-69F45C96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35D8F-9424-4237-BD06-95DDB313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07722-E2E6-4560-9EED-EF53FA17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26B1B-FFA8-4E35-AB92-79951AC1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77AF-1CFF-48EB-8DF5-DAD372A8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4B63-8098-4118-9A7C-D35DCEA5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A712F-C437-4C24-82F7-90A5B7B50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C290E-EDE1-489F-9C41-3C082DC3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7D8F-4595-4B75-83AE-D3DC5146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E4C0B-1C9B-451B-A2D4-3D0A0779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5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24AD-98CB-42E6-AA49-24102AA5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CC492-96BE-4572-BB0E-CF24B50AE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E2ACB-AF42-4AD3-9D4D-B56FB55F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A5F2B-5DCF-4636-AF7B-28724200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5693C-1CCC-492D-A51A-C34BC753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A9F1C-BF02-4008-A20C-D9853206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49C59-D268-4D39-BB54-C0CCF78D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F04-C8EB-4344-B83D-98760972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EEE1F-7185-4AB8-8082-B087CF2A4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42F9-10D1-43B4-B973-254F5884AB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27F-BEDD-4892-811F-64D95FDD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CE7B-9032-49A2-8287-3B6FBE26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8E94-DDEE-40D1-9512-3257EDBE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43BC32-8FCB-F249-8722-4A031A16E2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671" y="1371600"/>
            <a:ext cx="11630659" cy="484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2" y="152401"/>
            <a:ext cx="116252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spc="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3964" y="4414415"/>
            <a:ext cx="11887200" cy="975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spc="6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0" dirty="0">
                <a:solidFill>
                  <a:schemeClr val="tx1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Crash Trends</a:t>
            </a:r>
          </a:p>
        </p:txBody>
      </p:sp>
    </p:spTree>
    <p:extLst>
      <p:ext uri="{BB962C8B-B14F-4D97-AF65-F5344CB8AC3E}">
        <p14:creationId xmlns:p14="http://schemas.microsoft.com/office/powerpoint/2010/main" val="39492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3BA9D-BD0A-45FA-A391-A198291EA4AF}"/>
              </a:ext>
            </a:extLst>
          </p:cNvPr>
          <p:cNvSpPr/>
          <p:nvPr/>
        </p:nvSpPr>
        <p:spPr>
          <a:xfrm>
            <a:off x="9417381" y="6487428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Population, US Census Estimate 2021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40974"/>
              </p:ext>
            </p:extLst>
          </p:nvPr>
        </p:nvGraphicFramePr>
        <p:xfrm>
          <a:off x="167865" y="1336269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30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263866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397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5CFE4-090E-4D92-8243-CD98EDA2E9E4}"/>
              </a:ext>
            </a:extLst>
          </p:cNvPr>
          <p:cNvSpPr/>
          <p:nvPr/>
        </p:nvSpPr>
        <p:spPr>
          <a:xfrm>
            <a:off x="9682037" y="6440942"/>
            <a:ext cx="20168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Vehicle Miles Traveled, NDDOT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573434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03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02EFA-4EF5-456F-AC61-96C63ECDFFB7}"/>
              </a:ext>
            </a:extLst>
          </p:cNvPr>
          <p:cNvSpPr/>
          <p:nvPr/>
        </p:nvSpPr>
        <p:spPr>
          <a:xfrm>
            <a:off x="9417381" y="6487428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Population, US Census Estimate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222075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72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EE799-2A40-4F41-8209-225F98650C4D}"/>
              </a:ext>
            </a:extLst>
          </p:cNvPr>
          <p:cNvSpPr/>
          <p:nvPr/>
        </p:nvSpPr>
        <p:spPr>
          <a:xfrm>
            <a:off x="9662373" y="6440942"/>
            <a:ext cx="20168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Vehicle Miles Traveled, NDDOT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55237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7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956"/>
            <a:ext cx="121920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39551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2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728852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85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BFC07-977F-4AF0-BD7A-57E19F987095}"/>
              </a:ext>
            </a:extLst>
          </p:cNvPr>
          <p:cNvSpPr/>
          <p:nvPr/>
        </p:nvSpPr>
        <p:spPr>
          <a:xfrm>
            <a:off x="9417381" y="6487428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Population, US Census Estimate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237623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47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Arial" charset="0"/>
                <a:cs typeface="Arial" charset="0"/>
              </a:rPr>
              <a:t>Traffic Crashes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203C8-A31D-4C08-84C0-FC6BAC97480C}"/>
              </a:ext>
            </a:extLst>
          </p:cNvPr>
          <p:cNvSpPr/>
          <p:nvPr/>
        </p:nvSpPr>
        <p:spPr>
          <a:xfrm>
            <a:off x="9682037" y="6440942"/>
            <a:ext cx="20168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Vehicle Miles Traveled, NDDOT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33096"/>
              </p:ext>
            </p:extLst>
          </p:nvPr>
        </p:nvGraphicFramePr>
        <p:xfrm>
          <a:off x="280988" y="1371600"/>
          <a:ext cx="11630025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3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830_Workshop_Template" id="{AEEF2FE5-ED47-4447-8FF9-5A0A76094FBE}" vid="{5642728F-2307-FC48-A8F6-0EFFF677CB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148</Words>
  <Application>Microsoft Office PowerPoint</Application>
  <PresentationFormat>Widescreen</PresentationFormat>
  <Paragraphs>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1_Office Theme</vt:lpstr>
      <vt:lpstr>PowerPoint Presentation</vt:lpstr>
      <vt:lpstr>Traffic Crashes</vt:lpstr>
      <vt:lpstr>Traffic Crashes</vt:lpstr>
      <vt:lpstr>Traffic Crashes</vt:lpstr>
      <vt:lpstr>Traffic Crashes</vt:lpstr>
      <vt:lpstr>Traffic Crashes</vt:lpstr>
      <vt:lpstr>Traffic Crashes</vt:lpstr>
      <vt:lpstr>Traffic Crashes</vt:lpstr>
      <vt:lpstr>Traffic Crashes</vt:lpstr>
      <vt:lpstr>Traffic Crashes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Mongeon, Karin L.</dc:creator>
  <cp:lastModifiedBy>Bjork, Lauren R.</cp:lastModifiedBy>
  <cp:revision>115</cp:revision>
  <cp:lastPrinted>2019-12-02T22:35:51Z</cp:lastPrinted>
  <dcterms:created xsi:type="dcterms:W3CDTF">2019-10-22T16:13:44Z</dcterms:created>
  <dcterms:modified xsi:type="dcterms:W3CDTF">2022-05-31T19:58:18Z</dcterms:modified>
</cp:coreProperties>
</file>