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1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drawings/drawing18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drawings/drawing19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drawings/drawing20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63" r:id="rId3"/>
    <p:sldId id="301" r:id="rId4"/>
    <p:sldId id="287" r:id="rId5"/>
    <p:sldId id="288" r:id="rId6"/>
    <p:sldId id="302" r:id="rId7"/>
    <p:sldId id="289" r:id="rId8"/>
    <p:sldId id="318" r:id="rId9"/>
    <p:sldId id="290" r:id="rId10"/>
    <p:sldId id="308" r:id="rId11"/>
    <p:sldId id="291" r:id="rId12"/>
    <p:sldId id="309" r:id="rId13"/>
    <p:sldId id="292" r:id="rId14"/>
    <p:sldId id="310" r:id="rId15"/>
    <p:sldId id="293" r:id="rId16"/>
    <p:sldId id="311" r:id="rId17"/>
    <p:sldId id="294" r:id="rId18"/>
    <p:sldId id="312" r:id="rId19"/>
    <p:sldId id="295" r:id="rId20"/>
    <p:sldId id="313" r:id="rId21"/>
    <p:sldId id="296" r:id="rId22"/>
    <p:sldId id="314" r:id="rId23"/>
    <p:sldId id="297" r:id="rId24"/>
    <p:sldId id="315" r:id="rId25"/>
    <p:sldId id="299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20.xml"/><Relationship Id="rId4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alcohol/drug-related| FATAL AND SERIOUS INJURY CRASHES* </a:t>
            </a:r>
          </a:p>
        </c:rich>
      </c:tx>
      <c:layout>
        <c:manualLayout>
          <c:xMode val="edge"/>
          <c:yMode val="edge"/>
          <c:x val="0.19677587451243708"/>
          <c:y val="2.84799051285961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30713549180272"/>
          <c:y val="0.14927677605618875"/>
          <c:w val="0.8938102251795832"/>
          <c:h val="0.6222883251641802"/>
        </c:manualLayout>
      </c:layout>
      <c:areaChart>
        <c:grouping val="stacked"/>
        <c:varyColors val="0"/>
        <c:ser>
          <c:idx val="0"/>
          <c:order val="0"/>
          <c:tx>
            <c:strRef>
              <c:f>AlcDrug!$C$6</c:f>
              <c:strCache>
                <c:ptCount val="1"/>
                <c:pt idx="0">
                  <c:v>Fatal Injury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2.8712069265267189E-3"/>
                  <c:y val="-2.4983272764470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6AD-4841-A070-C0C86C8FC147}"/>
                </c:ext>
              </c:extLst>
            </c:dLbl>
            <c:dLbl>
              <c:idx val="1"/>
              <c:layout>
                <c:manualLayout>
                  <c:x val="-5.2638185572178327E-17"/>
                  <c:y val="-3.4352000051146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AD-4841-A070-C0C86C8FC147}"/>
                </c:ext>
              </c:extLst>
            </c:dLbl>
            <c:dLbl>
              <c:idx val="2"/>
              <c:layout>
                <c:manualLayout>
                  <c:x val="-1.4413334717921394E-3"/>
                  <c:y val="-5.020533166283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AD-4841-A070-C0C86C8FC147}"/>
                </c:ext>
              </c:extLst>
            </c:dLbl>
            <c:dLbl>
              <c:idx val="3"/>
              <c:layout>
                <c:manualLayout>
                  <c:x val="2.8941295168638855E-3"/>
                  <c:y val="-4.0870944326780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6AD-4841-A070-C0C86C8FC147}"/>
                </c:ext>
              </c:extLst>
            </c:dLbl>
            <c:dLbl>
              <c:idx val="4"/>
              <c:layout>
                <c:manualLayout>
                  <c:x val="-5.2848283457831552E-17"/>
                  <c:y val="-3.7713907864252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6AD-4841-A070-C0C86C8FC147}"/>
                </c:ext>
              </c:extLst>
            </c:dLbl>
            <c:dLbl>
              <c:idx val="5"/>
              <c:layout>
                <c:manualLayout>
                  <c:x val="-1.056965669156631E-16"/>
                  <c:y val="-3.15363084051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6AD-4841-A070-C0C86C8FC147}"/>
                </c:ext>
              </c:extLst>
            </c:dLbl>
            <c:dLbl>
              <c:idx val="6"/>
              <c:layout>
                <c:manualLayout>
                  <c:x val="1.0527637114435665E-16"/>
                  <c:y val="-1.561454547779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6AD-4841-A070-C0C86C8FC147}"/>
                </c:ext>
              </c:extLst>
            </c:dLbl>
            <c:dLbl>
              <c:idx val="7"/>
              <c:layout>
                <c:manualLayout>
                  <c:x val="-1.14803243678415E-2"/>
                  <c:y val="-1.571366601823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6AD-4841-A070-C0C86C8FC147}"/>
                </c:ext>
              </c:extLst>
            </c:dLbl>
            <c:dLbl>
              <c:idx val="8"/>
              <c:layout>
                <c:manualLayout>
                  <c:x val="-1.1530667774337115E-2"/>
                  <c:y val="-6.3140729250564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6AD-4841-A070-C0C86C8FC147}"/>
                </c:ext>
              </c:extLst>
            </c:dLbl>
            <c:dLbl>
              <c:idx val="9"/>
              <c:layout>
                <c:manualLayout>
                  <c:x val="1.4413334717920335E-3"/>
                  <c:y val="-1.2628145850112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6AD-4841-A070-C0C86C8FC147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AlcDrug!$A$9:$A$19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AlcDrug!$C$9:$C$19</c:f>
              <c:numCache>
                <c:formatCode>General</c:formatCode>
                <c:ptCount val="11"/>
                <c:pt idx="0">
                  <c:v>45</c:v>
                </c:pt>
                <c:pt idx="1">
                  <c:v>68</c:v>
                </c:pt>
                <c:pt idx="2">
                  <c:v>74</c:v>
                </c:pt>
                <c:pt idx="3">
                  <c:v>56</c:v>
                </c:pt>
                <c:pt idx="4">
                  <c:v>54</c:v>
                </c:pt>
                <c:pt idx="5">
                  <c:v>48</c:v>
                </c:pt>
                <c:pt idx="6">
                  <c:v>43</c:v>
                </c:pt>
                <c:pt idx="7">
                  <c:v>33</c:v>
                </c:pt>
                <c:pt idx="8">
                  <c:v>29</c:v>
                </c:pt>
                <c:pt idx="9">
                  <c:v>37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6AD-4841-A070-C0C86C8FC147}"/>
            </c:ext>
          </c:extLst>
        </c:ser>
        <c:ser>
          <c:idx val="1"/>
          <c:order val="1"/>
          <c:tx>
            <c:strRef>
              <c:f>AlcDrug!$D$6</c:f>
              <c:strCache>
                <c:ptCount val="1"/>
                <c:pt idx="0">
                  <c:v>Serious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5.7424138530534378E-3"/>
                  <c:y val="-0.11554763653567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6AD-4841-A070-C0C86C8FC147}"/>
                </c:ext>
              </c:extLst>
            </c:dLbl>
            <c:dLbl>
              <c:idx val="1"/>
              <c:layout>
                <c:manualLayout>
                  <c:x val="5.7596593459410287E-3"/>
                  <c:y val="-0.13414869393152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6AD-4841-A070-C0C86C8FC147}"/>
                </c:ext>
              </c:extLst>
            </c:dLbl>
            <c:dLbl>
              <c:idx val="2"/>
              <c:layout>
                <c:manualLayout>
                  <c:x val="0"/>
                  <c:y val="-0.12155460430152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6AD-4841-A070-C0C86C8FC147}"/>
                </c:ext>
              </c:extLst>
            </c:dLbl>
            <c:dLbl>
              <c:idx val="3"/>
              <c:layout>
                <c:manualLayout>
                  <c:x val="-4.3068633008692828E-3"/>
                  <c:y val="-0.11513811413059691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96AD-4841-A070-C0C86C8FC147}"/>
                </c:ext>
              </c:extLst>
            </c:dLbl>
            <c:dLbl>
              <c:idx val="4"/>
              <c:layout>
                <c:manualLayout>
                  <c:x val="-4.3068633008692828E-3"/>
                  <c:y val="-0.10875568017977706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6AD-4841-A070-C0C86C8FC147}"/>
                </c:ext>
              </c:extLst>
            </c:dLbl>
            <c:dLbl>
              <c:idx val="5"/>
              <c:layout>
                <c:manualLayout>
                  <c:x val="0"/>
                  <c:y val="-8.703203770545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96AD-4841-A070-C0C86C8FC147}"/>
                </c:ext>
              </c:extLst>
            </c:dLbl>
            <c:dLbl>
              <c:idx val="6"/>
              <c:layout>
                <c:manualLayout>
                  <c:x val="-5.7653338871686624E-3"/>
                  <c:y val="-8.703203770545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6AD-4841-A070-C0C86C8FC147}"/>
                </c:ext>
              </c:extLst>
            </c:dLbl>
            <c:dLbl>
              <c:idx val="7"/>
              <c:layout>
                <c:manualLayout>
                  <c:x val="-2.0081293477625568E-2"/>
                  <c:y val="-8.7134206365778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96AD-4841-A070-C0C86C8FC147}"/>
                </c:ext>
              </c:extLst>
            </c:dLbl>
            <c:dLbl>
              <c:idx val="8"/>
              <c:layout>
                <c:manualLayout>
                  <c:x val="-1.2972001246129253E-2"/>
                  <c:y val="-8.2082948025733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96AD-4841-A070-C0C86C8FC147}"/>
                </c:ext>
              </c:extLst>
            </c:dLbl>
            <c:dLbl>
              <c:idx val="9"/>
              <c:layout>
                <c:manualLayout>
                  <c:x val="4.3240004153764179E-3"/>
                  <c:y val="-7.2611838638148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96AD-4841-A070-C0C86C8FC147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AlcDrug!$A$9:$A$19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AlcDrug!$D$9:$D$19</c:f>
              <c:numCache>
                <c:formatCode>General</c:formatCode>
                <c:ptCount val="11"/>
                <c:pt idx="0">
                  <c:v>118</c:v>
                </c:pt>
                <c:pt idx="1">
                  <c:v>136</c:v>
                </c:pt>
                <c:pt idx="2">
                  <c:v>119</c:v>
                </c:pt>
                <c:pt idx="3">
                  <c:v>112</c:v>
                </c:pt>
                <c:pt idx="4">
                  <c:v>105</c:v>
                </c:pt>
                <c:pt idx="5">
                  <c:v>90</c:v>
                </c:pt>
                <c:pt idx="6">
                  <c:v>100</c:v>
                </c:pt>
                <c:pt idx="7">
                  <c:v>87</c:v>
                </c:pt>
                <c:pt idx="8">
                  <c:v>82</c:v>
                </c:pt>
                <c:pt idx="9">
                  <c:v>84</c:v>
                </c:pt>
                <c:pt idx="10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96AD-4841-A070-C0C86C8FC1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DAY OF WEEK*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Day!$A$27:$A$33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Day!$E$27:$E$33</c:f>
              <c:numCache>
                <c:formatCode>0%</c:formatCode>
                <c:ptCount val="7"/>
                <c:pt idx="0">
                  <c:v>0.18317265556529361</c:v>
                </c:pt>
                <c:pt idx="1">
                  <c:v>0.10429447852760736</c:v>
                </c:pt>
                <c:pt idx="2">
                  <c:v>9.2900964066608235E-2</c:v>
                </c:pt>
                <c:pt idx="3">
                  <c:v>0.10078878177037687</c:v>
                </c:pt>
                <c:pt idx="4">
                  <c:v>0.11481156879929887</c:v>
                </c:pt>
                <c:pt idx="5">
                  <c:v>0.15074496056091147</c:v>
                </c:pt>
                <c:pt idx="6">
                  <c:v>0.25328659070990361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9C-45D0-B9FC-E0B694FCC0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MONTH*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Mth!$A$36:$A$47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Mth!$C$36:$C$47</c:f>
              <c:numCache>
                <c:formatCode>0%</c:formatCode>
                <c:ptCount val="12"/>
                <c:pt idx="0">
                  <c:v>4.0697674418604654E-2</c:v>
                </c:pt>
                <c:pt idx="1">
                  <c:v>3.4883720930232558E-2</c:v>
                </c:pt>
                <c:pt idx="2">
                  <c:v>6.7829457364341081E-2</c:v>
                </c:pt>
                <c:pt idx="3">
                  <c:v>7.3643410852713184E-2</c:v>
                </c:pt>
                <c:pt idx="4">
                  <c:v>9.8837209302325577E-2</c:v>
                </c:pt>
                <c:pt idx="5">
                  <c:v>9.4961240310077522E-2</c:v>
                </c:pt>
                <c:pt idx="6">
                  <c:v>8.9147286821705432E-2</c:v>
                </c:pt>
                <c:pt idx="7">
                  <c:v>0.10271317829457365</c:v>
                </c:pt>
                <c:pt idx="8">
                  <c:v>0.12596899224806202</c:v>
                </c:pt>
                <c:pt idx="9">
                  <c:v>0.10077519379844961</c:v>
                </c:pt>
                <c:pt idx="10">
                  <c:v>0.11627906976744186</c:v>
                </c:pt>
                <c:pt idx="11">
                  <c:v>5.4263565891472867E-2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6-4DD6-997A-458C9221D5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MONTH*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Mth!$A$36:$A$47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Mth!$E$36:$E$47</c:f>
              <c:numCache>
                <c:formatCode>0%</c:formatCode>
                <c:ptCount val="12"/>
                <c:pt idx="0">
                  <c:v>5.0832602979842247E-2</c:v>
                </c:pt>
                <c:pt idx="1">
                  <c:v>4.2068361086765996E-2</c:v>
                </c:pt>
                <c:pt idx="2">
                  <c:v>5.0832602979842247E-2</c:v>
                </c:pt>
                <c:pt idx="3">
                  <c:v>7.6248904469763359E-2</c:v>
                </c:pt>
                <c:pt idx="4">
                  <c:v>9.4653812445223487E-2</c:v>
                </c:pt>
                <c:pt idx="5">
                  <c:v>0.10078878177037687</c:v>
                </c:pt>
                <c:pt idx="6">
                  <c:v>0.15249780893952672</c:v>
                </c:pt>
                <c:pt idx="7">
                  <c:v>0.10604732690622261</c:v>
                </c:pt>
                <c:pt idx="8">
                  <c:v>0.10604732690622261</c:v>
                </c:pt>
                <c:pt idx="9">
                  <c:v>0.10166520595968449</c:v>
                </c:pt>
                <c:pt idx="10">
                  <c:v>6.660823838737949E-2</c:v>
                </c:pt>
                <c:pt idx="11">
                  <c:v>5.1709027169149865E-2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E-4082-BA8B-825B73C365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HOUR*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Time!$A$60:$A$83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Time!$C$60:$C$83</c:f>
              <c:numCache>
                <c:formatCode>0%</c:formatCode>
                <c:ptCount val="24"/>
                <c:pt idx="0">
                  <c:v>0.13178294573643412</c:v>
                </c:pt>
                <c:pt idx="1">
                  <c:v>9.8837209302325577E-2</c:v>
                </c:pt>
                <c:pt idx="2">
                  <c:v>5.0387596899224806E-2</c:v>
                </c:pt>
                <c:pt idx="3">
                  <c:v>2.9069767441860465E-2</c:v>
                </c:pt>
                <c:pt idx="4">
                  <c:v>2.3255813953488372E-2</c:v>
                </c:pt>
                <c:pt idx="5">
                  <c:v>1.937984496124031E-2</c:v>
                </c:pt>
                <c:pt idx="6">
                  <c:v>3.294573643410853E-2</c:v>
                </c:pt>
                <c:pt idx="7">
                  <c:v>2.3255813953488372E-2</c:v>
                </c:pt>
                <c:pt idx="8">
                  <c:v>1.7441860465116279E-2</c:v>
                </c:pt>
                <c:pt idx="9">
                  <c:v>5.8139534883720929E-3</c:v>
                </c:pt>
                <c:pt idx="10">
                  <c:v>1.1627906976744186E-2</c:v>
                </c:pt>
                <c:pt idx="11">
                  <c:v>7.7519379844961239E-3</c:v>
                </c:pt>
                <c:pt idx="12">
                  <c:v>1.3565891472868217E-2</c:v>
                </c:pt>
                <c:pt idx="13">
                  <c:v>7.7519379844961239E-3</c:v>
                </c:pt>
                <c:pt idx="14">
                  <c:v>1.7441860465116279E-2</c:v>
                </c:pt>
                <c:pt idx="15">
                  <c:v>3.294573643410853E-2</c:v>
                </c:pt>
                <c:pt idx="16">
                  <c:v>4.0697674418604654E-2</c:v>
                </c:pt>
                <c:pt idx="17">
                  <c:v>3.294573643410853E-2</c:v>
                </c:pt>
                <c:pt idx="18">
                  <c:v>4.6511627906976744E-2</c:v>
                </c:pt>
                <c:pt idx="19">
                  <c:v>7.7519379844961239E-2</c:v>
                </c:pt>
                <c:pt idx="20">
                  <c:v>7.170542635658915E-2</c:v>
                </c:pt>
                <c:pt idx="21">
                  <c:v>6.9767441860465115E-2</c:v>
                </c:pt>
                <c:pt idx="22">
                  <c:v>6.3953488372093026E-2</c:v>
                </c:pt>
                <c:pt idx="23">
                  <c:v>7.3643410852713184E-2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02-43D3-9B39-01E9A82968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HOUR*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Time!$A$60:$A$83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Time!$E$60:$E$83</c:f>
              <c:numCache>
                <c:formatCode>0%</c:formatCode>
                <c:ptCount val="24"/>
                <c:pt idx="0">
                  <c:v>0.13321647677475898</c:v>
                </c:pt>
                <c:pt idx="1">
                  <c:v>8.851884312007012E-2</c:v>
                </c:pt>
                <c:pt idx="2">
                  <c:v>5.3461875547765117E-2</c:v>
                </c:pt>
                <c:pt idx="3">
                  <c:v>3.4180543382997371E-2</c:v>
                </c:pt>
                <c:pt idx="4">
                  <c:v>2.5416301489921123E-2</c:v>
                </c:pt>
                <c:pt idx="5">
                  <c:v>2.4539877300613498E-2</c:v>
                </c:pt>
                <c:pt idx="6">
                  <c:v>1.5775635407537247E-2</c:v>
                </c:pt>
                <c:pt idx="7">
                  <c:v>8.7642418930762491E-3</c:v>
                </c:pt>
                <c:pt idx="8">
                  <c:v>1.4022787028921999E-2</c:v>
                </c:pt>
                <c:pt idx="9">
                  <c:v>1.4899211218229623E-2</c:v>
                </c:pt>
                <c:pt idx="10">
                  <c:v>1.1393514460999123E-2</c:v>
                </c:pt>
                <c:pt idx="11">
                  <c:v>7.8878177037686233E-3</c:v>
                </c:pt>
                <c:pt idx="12">
                  <c:v>1.4899211218229623E-2</c:v>
                </c:pt>
                <c:pt idx="13">
                  <c:v>1.9281332164767746E-2</c:v>
                </c:pt>
                <c:pt idx="14">
                  <c:v>2.1910604732690624E-2</c:v>
                </c:pt>
                <c:pt idx="15">
                  <c:v>3.6809815950920248E-2</c:v>
                </c:pt>
                <c:pt idx="16">
                  <c:v>3.4180543382997371E-2</c:v>
                </c:pt>
                <c:pt idx="17">
                  <c:v>4.2068361086765996E-2</c:v>
                </c:pt>
                <c:pt idx="18">
                  <c:v>5.1709027169149865E-2</c:v>
                </c:pt>
                <c:pt idx="19">
                  <c:v>5.959684487291849E-2</c:v>
                </c:pt>
                <c:pt idx="20">
                  <c:v>6.8361086765994741E-2</c:v>
                </c:pt>
                <c:pt idx="21">
                  <c:v>7.8001752848378611E-2</c:v>
                </c:pt>
                <c:pt idx="22">
                  <c:v>7.6248904469763359E-2</c:v>
                </c:pt>
                <c:pt idx="23">
                  <c:v>6.4855390008764238E-2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7-4ADD-8B4F-ACED3A38A5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ROAD SURFACE*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257247942287312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165-4778-BD1B-A9147AE401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165-4778-BD1B-A9147AE401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165-4778-BD1B-A9147AE401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165-4778-BD1B-A9147AE401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165-4778-BD1B-A9147AE401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165-4778-BD1B-A9147AE4019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165-4778-BD1B-A9147AE4019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7165-4778-BD1B-A9147AE4019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7165-4778-BD1B-A9147AE40198}"/>
              </c:ext>
            </c:extLst>
          </c:dPt>
          <c:dLbls>
            <c:dLbl>
              <c:idx val="0"/>
              <c:layout>
                <c:manualLayout>
                  <c:x val="9.1418113772218021E-2"/>
                  <c:y val="-9.42184154175589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165-4778-BD1B-A9147AE40198}"/>
                </c:ext>
              </c:extLst>
            </c:dLbl>
            <c:dLbl>
              <c:idx val="1"/>
              <c:layout>
                <c:manualLayout>
                  <c:x val="-5.1001814178705134E-2"/>
                  <c:y val="1.71306209850107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165-4778-BD1B-A9147AE40198}"/>
                </c:ext>
              </c:extLst>
            </c:dLbl>
            <c:dLbl>
              <c:idx val="2"/>
              <c:layout>
                <c:manualLayout>
                  <c:x val="-7.650272126805771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165-4778-BD1B-A9147AE40198}"/>
                </c:ext>
              </c:extLst>
            </c:dLbl>
            <c:dLbl>
              <c:idx val="3"/>
              <c:layout>
                <c:manualLayout>
                  <c:x val="-7.9405757874015742E-2"/>
                  <c:y val="-4.4692916278959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165-4778-BD1B-A9147AE40198}"/>
                </c:ext>
              </c:extLst>
            </c:dLbl>
            <c:dLbl>
              <c:idx val="4"/>
              <c:layout>
                <c:manualLayout>
                  <c:x val="-2.9143893816402935E-2"/>
                  <c:y val="-7.70877944325481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165-4778-BD1B-A9147AE40198}"/>
                </c:ext>
              </c:extLst>
            </c:dLbl>
            <c:dLbl>
              <c:idx val="5"/>
              <c:layout>
                <c:manualLayout>
                  <c:x val="1.7617290026246721E-2"/>
                  <c:y val="-8.76062344729805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165-4778-BD1B-A9147AE40198}"/>
                </c:ext>
              </c:extLst>
            </c:dLbl>
            <c:dLbl>
              <c:idx val="6"/>
              <c:layout>
                <c:manualLayout>
                  <c:x val="2.4846347331583554E-2"/>
                  <c:y val="-8.4664509666847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165-4778-BD1B-A9147AE40198}"/>
                </c:ext>
              </c:extLst>
            </c:dLbl>
            <c:dLbl>
              <c:idx val="7"/>
              <c:layout>
                <c:manualLayout>
                  <c:x val="0.10436584098862642"/>
                  <c:y val="-4.09600497492346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165-4778-BD1B-A9147AE40198}"/>
                </c:ext>
              </c:extLst>
            </c:dLbl>
            <c:dLbl>
              <c:idx val="8"/>
              <c:layout>
                <c:manualLayout>
                  <c:x val="8.9253198818897581E-2"/>
                  <c:y val="1.14203954704259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165-4778-BD1B-A9147AE401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SurfCond!$A$34:$A$42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SurfCond!$C$34:$C$42</c:f>
              <c:numCache>
                <c:formatCode>0%</c:formatCode>
                <c:ptCount val="9"/>
                <c:pt idx="0">
                  <c:v>0.83883495145631071</c:v>
                </c:pt>
                <c:pt idx="1">
                  <c:v>6.6019417475728162E-2</c:v>
                </c:pt>
                <c:pt idx="2">
                  <c:v>1.5533980582524271E-2</c:v>
                </c:pt>
                <c:pt idx="3">
                  <c:v>1.5533980582524271E-2</c:v>
                </c:pt>
                <c:pt idx="4">
                  <c:v>3.8834951456310678E-3</c:v>
                </c:pt>
                <c:pt idx="5">
                  <c:v>5.2427184466019419E-2</c:v>
                </c:pt>
                <c:pt idx="6">
                  <c:v>7.7669902912621356E-3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165-4778-BD1B-A9147AE4019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ROAD SURFACE*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5D7-42DC-A4A4-C3DA5FFAE0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5D7-42DC-A4A4-C3DA5FFAE0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5D7-42DC-A4A4-C3DA5FFAE0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5D7-42DC-A4A4-C3DA5FFAE0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65D7-42DC-A4A4-C3DA5FFAE0B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65D7-42DC-A4A4-C3DA5FFAE0B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65D7-42DC-A4A4-C3DA5FFAE0B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65D7-42DC-A4A4-C3DA5FFAE0B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65D7-42DC-A4A4-C3DA5FFAE0BE}"/>
              </c:ext>
            </c:extLst>
          </c:dPt>
          <c:dLbls>
            <c:dLbl>
              <c:idx val="0"/>
              <c:layout>
                <c:manualLayout>
                  <c:x val="6.7443162086489636E-2"/>
                  <c:y val="-8.39255409701383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D7-42DC-A4A4-C3DA5FFAE0BE}"/>
                </c:ext>
              </c:extLst>
            </c:dLbl>
            <c:dLbl>
              <c:idx val="1"/>
              <c:layout>
                <c:manualLayout>
                  <c:x val="-1.0970173652666162E-2"/>
                  <c:y val="-5.71020699500367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5D7-42DC-A4A4-C3DA5FFAE0BE}"/>
                </c:ext>
              </c:extLst>
            </c:dLbl>
            <c:dLbl>
              <c:idx val="2"/>
              <c:layout>
                <c:manualLayout>
                  <c:x val="-4.8294949938195754E-2"/>
                  <c:y val="-2.70727551516575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5D7-42DC-A4A4-C3DA5FFAE0BE}"/>
                </c:ext>
              </c:extLst>
            </c:dLbl>
            <c:dLbl>
              <c:idx val="3"/>
              <c:layout>
                <c:manualLayout>
                  <c:x val="-7.900227162992067E-2"/>
                  <c:y val="-3.59336465956650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5D7-42DC-A4A4-C3DA5FFAE0BE}"/>
                </c:ext>
              </c:extLst>
            </c:dLbl>
            <c:dLbl>
              <c:idx val="4"/>
              <c:layout>
                <c:manualLayout>
                  <c:x val="-3.7753077810486986E-2"/>
                  <c:y val="-6.19254100829598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5D7-42DC-A4A4-C3DA5FFAE0BE}"/>
                </c:ext>
              </c:extLst>
            </c:dLbl>
            <c:dLbl>
              <c:idx val="5"/>
              <c:layout>
                <c:manualLayout>
                  <c:x val="-1.774820054907687E-3"/>
                  <c:y val="-7.15718377689662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5D7-42DC-A4A4-C3DA5FFAE0BE}"/>
                </c:ext>
              </c:extLst>
            </c:dLbl>
            <c:dLbl>
              <c:idx val="6"/>
              <c:layout>
                <c:manualLayout>
                  <c:x val="2.3616007199899938E-2"/>
                  <c:y val="-6.63050144498165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5D7-42DC-A4A4-C3DA5FFAE0BE}"/>
                </c:ext>
              </c:extLst>
            </c:dLbl>
            <c:dLbl>
              <c:idx val="7"/>
              <c:layout>
                <c:manualLayout>
                  <c:x val="0.13509259459825818"/>
                  <c:y val="-3.74119895639858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65D7-42DC-A4A4-C3DA5FFAE0BE}"/>
                </c:ext>
              </c:extLst>
            </c:dLbl>
            <c:dLbl>
              <c:idx val="8"/>
              <c:layout>
                <c:manualLayout>
                  <c:x val="0.1634282256481063"/>
                  <c:y val="1.12724983655090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65D7-42DC-A4A4-C3DA5FFAE0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SurfCond!$A$34:$A$42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SurfCond!$E$34:$E$42</c:f>
              <c:numCache>
                <c:formatCode>0%</c:formatCode>
                <c:ptCount val="9"/>
                <c:pt idx="0">
                  <c:v>0.81387181738366987</c:v>
                </c:pt>
                <c:pt idx="1">
                  <c:v>7.4626865671641784E-2</c:v>
                </c:pt>
                <c:pt idx="2">
                  <c:v>3.2484635645302899E-2</c:v>
                </c:pt>
                <c:pt idx="3">
                  <c:v>3.3362598770851626E-2</c:v>
                </c:pt>
                <c:pt idx="4">
                  <c:v>3.5118525021949078E-3</c:v>
                </c:pt>
                <c:pt idx="5">
                  <c:v>3.7752414398595259E-2</c:v>
                </c:pt>
                <c:pt idx="6">
                  <c:v>2.6338893766461808E-3</c:v>
                </c:pt>
                <c:pt idx="7">
                  <c:v>0</c:v>
                </c:pt>
                <c:pt idx="8">
                  <c:v>1.7559262510974539E-3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5D7-42DC-A4A4-C3DA5FFAE0B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LIGHT CONDITION*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4ED-40A6-B76A-DD3E6A77F5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4ED-40A6-B76A-DD3E6A77F5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4ED-40A6-B76A-DD3E6A77F5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4ED-40A6-B76A-DD3E6A77F52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4ED-40A6-B76A-DD3E6A77F527}"/>
              </c:ext>
            </c:extLst>
          </c:dPt>
          <c:dLbls>
            <c:dLbl>
              <c:idx val="0"/>
              <c:layout>
                <c:manualLayout>
                  <c:x val="5.2987636601781872E-2"/>
                  <c:y val="1.14077116130504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4ED-40A6-B76A-DD3E6A77F527}"/>
                </c:ext>
              </c:extLst>
            </c:dLbl>
            <c:dLbl>
              <c:idx val="1"/>
              <c:layout>
                <c:manualLayout>
                  <c:x val="1.0962959296920254E-2"/>
                  <c:y val="-3.9926990645676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4ED-40A6-B76A-DD3E6A77F527}"/>
                </c:ext>
              </c:extLst>
            </c:dLbl>
            <c:dLbl>
              <c:idx val="2"/>
              <c:layout>
                <c:manualLayout>
                  <c:x val="0"/>
                  <c:y val="1.9963495322838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4ED-40A6-B76A-DD3E6A77F527}"/>
                </c:ext>
              </c:extLst>
            </c:dLbl>
            <c:dLbl>
              <c:idx val="3"/>
              <c:layout>
                <c:manualLayout>
                  <c:x val="-2.558023467923062E-2"/>
                  <c:y val="8.555783709787816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4ED-40A6-B76A-DD3E6A77F527}"/>
                </c:ext>
              </c:extLst>
            </c:dLbl>
            <c:dLbl>
              <c:idx val="4"/>
              <c:layout>
                <c:manualLayout>
                  <c:x val="1.0049307420081897E-2"/>
                  <c:y val="-0.302304357745836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090575336679382"/>
                      <c:h val="0.106034679443303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4ED-40A6-B76A-DD3E6A77F5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LightCond!$A$25:$A$29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LightCond!$C$25:$C$29</c:f>
              <c:numCache>
                <c:formatCode>0%</c:formatCode>
                <c:ptCount val="5"/>
                <c:pt idx="0">
                  <c:v>0.29878048780487804</c:v>
                </c:pt>
                <c:pt idx="1">
                  <c:v>2.4390243902439025E-2</c:v>
                </c:pt>
                <c:pt idx="2">
                  <c:v>6.097560975609756E-2</c:v>
                </c:pt>
                <c:pt idx="3">
                  <c:v>0.10569105691056911</c:v>
                </c:pt>
                <c:pt idx="4">
                  <c:v>0.51016260162601623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4ED-40A6-B76A-DD3E6A77F52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ysClr val="windowText" lastClr="000000"/>
                </a:solidFill>
                <a:effectLst/>
              </a:rPr>
              <a:t>alcohol/drug-related</a:t>
            </a:r>
            <a:r>
              <a:rPr lang="en-US" sz="2000" b="0" i="0" cap="all" baseline="0">
                <a:solidFill>
                  <a:sysClr val="windowText" lastClr="000000"/>
                </a:solidFill>
                <a:effectLst/>
              </a:rPr>
              <a:t>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</a:rPr>
              <a:t>SERIOUS INJURY CRASHES BY LIGHT CONDITION*</a:t>
            </a:r>
            <a:endParaRPr lang="en-US" sz="2000">
              <a:solidFill>
                <a:sysClr val="windowText" lastClr="000000"/>
              </a:solidFill>
              <a:effectLst/>
            </a:endParaRP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523228174459839E-2"/>
          <c:y val="0.18529312429375486"/>
          <c:w val="0.87500014333070764"/>
          <c:h val="0.7236984878943519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467-463A-B31A-F4D5E88C8E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467-463A-B31A-F4D5E88C8E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467-463A-B31A-F4D5E88C8E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467-463A-B31A-F4D5E88C8E2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6467-463A-B31A-F4D5E88C8E26}"/>
              </c:ext>
            </c:extLst>
          </c:dPt>
          <c:dLbls>
            <c:dLbl>
              <c:idx val="0"/>
              <c:layout>
                <c:manualLayout>
                  <c:x val="-1.8271598828201985E-3"/>
                  <c:y val="-3.88422475168017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53816764350183"/>
                      <c:h val="0.105778005932010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467-463A-B31A-F4D5E88C8E26}"/>
                </c:ext>
              </c:extLst>
            </c:dLbl>
            <c:dLbl>
              <c:idx val="1"/>
              <c:layout>
                <c:manualLayout>
                  <c:x val="0"/>
                  <c:y val="1.99634953228381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467-463A-B31A-F4D5E88C8E26}"/>
                </c:ext>
              </c:extLst>
            </c:dLbl>
            <c:dLbl>
              <c:idx val="2"/>
              <c:layout>
                <c:manualLayout>
                  <c:x val="-3.1061718007941094E-2"/>
                  <c:y val="3.70750627424137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467-463A-B31A-F4D5E88C8E26}"/>
                </c:ext>
              </c:extLst>
            </c:dLbl>
            <c:dLbl>
              <c:idx val="3"/>
              <c:layout>
                <c:manualLayout>
                  <c:x val="-3.654319765640129E-3"/>
                  <c:y val="8.555783709787816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467-463A-B31A-F4D5E88C8E26}"/>
                </c:ext>
              </c:extLst>
            </c:dLbl>
            <c:dLbl>
              <c:idx val="4"/>
              <c:layout>
                <c:manualLayout>
                  <c:x val="1.2098819712263976E-3"/>
                  <c:y val="-0.114077116130504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090575336679382"/>
                      <c:h val="0.106034679443303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467-463A-B31A-F4D5E88C8E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LightCond!$A$25:$A$29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LightCond!$E$25:$E$29</c:f>
              <c:numCache>
                <c:formatCode>0%</c:formatCode>
                <c:ptCount val="5"/>
                <c:pt idx="0">
                  <c:v>0.32906764168190128</c:v>
                </c:pt>
                <c:pt idx="1">
                  <c:v>2.0109689213893969E-2</c:v>
                </c:pt>
                <c:pt idx="2">
                  <c:v>4.9360146252285193E-2</c:v>
                </c:pt>
                <c:pt idx="3">
                  <c:v>0.19287020109689215</c:v>
                </c:pt>
                <c:pt idx="4">
                  <c:v>0.40859232175502741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467-463A-B31A-F4D5E88C8E2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FATALITIES BY SEAT BELT USE*</a:t>
            </a:r>
            <a:endParaRPr lang="en-US" sz="2000" b="0" i="0" cap="small" baseline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7AB-454E-B1F6-2D98BEEB3E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7AB-454E-B1F6-2D98BEEB3E78}"/>
              </c:ext>
            </c:extLst>
          </c:dPt>
          <c:dLbls>
            <c:dLbl>
              <c:idx val="0"/>
              <c:layout>
                <c:manualLayout>
                  <c:x val="0"/>
                  <c:y val="-0.377420218456662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05049457509863"/>
                      <c:h val="9.90481929828006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7AB-454E-B1F6-2D98BEEB3E78}"/>
                </c:ext>
              </c:extLst>
            </c:dLbl>
            <c:dLbl>
              <c:idx val="1"/>
              <c:layout>
                <c:manualLayout>
                  <c:x val="-4.3763496616410595E-2"/>
                  <c:y val="-3.28191494310141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7AB-454E-B1F6-2D98BEEB3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SBUse!$A$20:$A$21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SBUse!$C$20:$C$21</c:f>
              <c:numCache>
                <c:formatCode>0%</c:formatCode>
                <c:ptCount val="2"/>
                <c:pt idx="0">
                  <c:v>0.6775300171526587</c:v>
                </c:pt>
                <c:pt idx="1">
                  <c:v>0.32246998284734135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AB-454E-B1F6-2D98BEEB3E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alcohol/drug-related|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 Fatalities*</a:t>
            </a:r>
            <a:endParaRPr lang="en-US" sz="1600" b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AlcDrug!$H$9:$H$19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AlcDrug!$J$9:$J$19</c:f>
              <c:numCache>
                <c:formatCode>General</c:formatCode>
                <c:ptCount val="11"/>
                <c:pt idx="0">
                  <c:v>53</c:v>
                </c:pt>
                <c:pt idx="1">
                  <c:v>78</c:v>
                </c:pt>
                <c:pt idx="2">
                  <c:v>82</c:v>
                </c:pt>
                <c:pt idx="3">
                  <c:v>66</c:v>
                </c:pt>
                <c:pt idx="4">
                  <c:v>63</c:v>
                </c:pt>
                <c:pt idx="5">
                  <c:v>55</c:v>
                </c:pt>
                <c:pt idx="6">
                  <c:v>45</c:v>
                </c:pt>
                <c:pt idx="7">
                  <c:v>34</c:v>
                </c:pt>
                <c:pt idx="8">
                  <c:v>34</c:v>
                </c:pt>
                <c:pt idx="9">
                  <c:v>39</c:v>
                </c:pt>
                <c:pt idx="1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F-4B08-A11B-56FB16924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"/>
        <c:axId val="488769103"/>
        <c:axId val="488770351"/>
      </c:barChart>
      <c:catAx>
        <c:axId val="48876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70351"/>
        <c:crosses val="autoZero"/>
        <c:auto val="1"/>
        <c:lblAlgn val="ctr"/>
        <c:lblOffset val="100"/>
        <c:noMultiLvlLbl val="0"/>
      </c:catAx>
      <c:valAx>
        <c:axId val="48877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6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INJURIES BY SEAT BELT USE*</a:t>
            </a:r>
            <a:endParaRPr lang="en-US" sz="2000" b="0" i="0" cap="small" baseline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851-4A65-8F97-4138A343A6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851-4A65-8F97-4138A343A6F8}"/>
              </c:ext>
            </c:extLst>
          </c:dPt>
          <c:dLbls>
            <c:dLbl>
              <c:idx val="0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851-4A65-8F97-4138A343A6F8}"/>
                </c:ext>
              </c:extLst>
            </c:dLbl>
            <c:dLbl>
              <c:idx val="1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851-4A65-8F97-4138A343A6F8}"/>
                </c:ext>
              </c:extLst>
            </c:dLbl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SBUse!$A$20:$A$21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SBUse!$E$20:$E$21</c:f>
              <c:numCache>
                <c:formatCode>0%</c:formatCode>
                <c:ptCount val="2"/>
                <c:pt idx="0">
                  <c:v>0.51641586867305067</c:v>
                </c:pt>
                <c:pt idx="1">
                  <c:v>0.48358413132694938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51-4A65-8F97-4138A343A6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FATAL CRASHES BY SPEED/AGGRESSIVE DRIVING*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09E-4364-BDC9-10DDF13EFA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09E-4364-BDC9-10DDF13EFAB2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09E-4364-BDC9-10DDF13EFAB2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09E-4364-BDC9-10DDF13EFA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SpdAggr!$A$19:$A$20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SpdAggr!$C$19:$C$20</c:f>
              <c:numCache>
                <c:formatCode>0%</c:formatCode>
                <c:ptCount val="2"/>
                <c:pt idx="0">
                  <c:v>0.47512864493996571</c:v>
                </c:pt>
                <c:pt idx="1">
                  <c:v>0.52487135506003435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9E-4364-BDC9-10DDF13EFAB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SPEED/AGGRESSIVE DRIVING*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5CA-4B12-A7FF-503DCB7FD1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5CA-4B12-A7FF-503DCB7FD1E3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5CA-4B12-A7FF-503DCB7FD1E3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5CA-4B12-A7FF-503DCB7FD1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SpdAggr!$A$19:$A$20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SpdAggr!$E$19:$E$20</c:f>
              <c:numCache>
                <c:formatCode>0%</c:formatCode>
                <c:ptCount val="2"/>
                <c:pt idx="0">
                  <c:v>0.51983584131326954</c:v>
                </c:pt>
                <c:pt idx="1">
                  <c:v>0.48016415868673051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CA-4B12-A7FF-503DCB7FD1E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alcohol/drug-related| </a:t>
            </a:r>
            <a:r>
              <a:rPr lang="en-US" sz="200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FATAL CRASHES BY OTHER FACTORS*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Events'!$A$38:$A$47</c:f>
              <c:strCache>
                <c:ptCount val="10"/>
                <c:pt idx="0">
                  <c:v>Intersection</c:v>
                </c:pt>
                <c:pt idx="1">
                  <c:v>Lane Departure</c:v>
                </c:pt>
                <c:pt idx="2">
                  <c:v>Young Driver</c:v>
                </c:pt>
                <c:pt idx="3">
                  <c:v>Older Driver</c:v>
                </c:pt>
                <c:pt idx="4">
                  <c:v>Distracted</c:v>
                </c:pt>
                <c:pt idx="5">
                  <c:v>Local Rd</c:v>
                </c:pt>
                <c:pt idx="6">
                  <c:v>Oil Region</c:v>
                </c:pt>
                <c:pt idx="7">
                  <c:v>Large Truck</c:v>
                </c:pt>
                <c:pt idx="8">
                  <c:v>Pedestrian/Cycle</c:v>
                </c:pt>
                <c:pt idx="9">
                  <c:v>Motorcycle</c:v>
                </c:pt>
              </c:strCache>
            </c:strRef>
          </c:cat>
          <c:val>
            <c:numRef>
              <c:f>'Other Events'!$C$38:$C$47</c:f>
              <c:numCache>
                <c:formatCode>0%</c:formatCode>
                <c:ptCount val="10"/>
                <c:pt idx="0">
                  <c:v>0.19554030874785591</c:v>
                </c:pt>
                <c:pt idx="1">
                  <c:v>0.72727272727272729</c:v>
                </c:pt>
                <c:pt idx="2">
                  <c:v>7.0325900514579764E-2</c:v>
                </c:pt>
                <c:pt idx="3">
                  <c:v>6.86106346483705E-2</c:v>
                </c:pt>
                <c:pt idx="4">
                  <c:v>2.0583190394511151E-2</c:v>
                </c:pt>
                <c:pt idx="5">
                  <c:v>0.411663807890223</c:v>
                </c:pt>
                <c:pt idx="6">
                  <c:v>0.37735849056603776</c:v>
                </c:pt>
                <c:pt idx="7">
                  <c:v>0.13893653516295026</c:v>
                </c:pt>
                <c:pt idx="8">
                  <c:v>6.6895368782161235E-2</c:v>
                </c:pt>
                <c:pt idx="9">
                  <c:v>8.9193825042881647E-2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7-4EC0-96EE-4AC8AC0B7B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alcohol/drug-related| </a:t>
            </a:r>
            <a:r>
              <a:rPr lang="en-US" sz="200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OTHER FACTORS*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Events'!$A$38:$A$47</c:f>
              <c:strCache>
                <c:ptCount val="10"/>
                <c:pt idx="0">
                  <c:v>Intersection</c:v>
                </c:pt>
                <c:pt idx="1">
                  <c:v>Lane Departure</c:v>
                </c:pt>
                <c:pt idx="2">
                  <c:v>Young Driver</c:v>
                </c:pt>
                <c:pt idx="3">
                  <c:v>Older Driver</c:v>
                </c:pt>
                <c:pt idx="4">
                  <c:v>Distracted</c:v>
                </c:pt>
                <c:pt idx="5">
                  <c:v>Local Rd</c:v>
                </c:pt>
                <c:pt idx="6">
                  <c:v>Oil Region</c:v>
                </c:pt>
                <c:pt idx="7">
                  <c:v>Large Truck</c:v>
                </c:pt>
                <c:pt idx="8">
                  <c:v>Pedestrian/Cycle</c:v>
                </c:pt>
                <c:pt idx="9">
                  <c:v>Motorcycle</c:v>
                </c:pt>
              </c:strCache>
            </c:strRef>
          </c:cat>
          <c:val>
            <c:numRef>
              <c:f>'Other Events'!$F$38:$F$47</c:f>
              <c:numCache>
                <c:formatCode>0%</c:formatCode>
                <c:ptCount val="10"/>
                <c:pt idx="0">
                  <c:v>0.22435020519835841</c:v>
                </c:pt>
                <c:pt idx="1">
                  <c:v>0.67373461012311897</c:v>
                </c:pt>
                <c:pt idx="2">
                  <c:v>8.8235294117647065E-2</c:v>
                </c:pt>
                <c:pt idx="3">
                  <c:v>4.5827633378932968E-2</c:v>
                </c:pt>
                <c:pt idx="4">
                  <c:v>2.5991792065663474E-2</c:v>
                </c:pt>
                <c:pt idx="5">
                  <c:v>0.40971272229822159</c:v>
                </c:pt>
                <c:pt idx="6">
                  <c:v>0.34678522571819426</c:v>
                </c:pt>
                <c:pt idx="7">
                  <c:v>7.5923392612859103E-2</c:v>
                </c:pt>
                <c:pt idx="8">
                  <c:v>5.5403556771545827E-2</c:v>
                </c:pt>
                <c:pt idx="9">
                  <c:v>0.10533515731874145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B-47BF-8FFB-579A4AF149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alcohol/drug-related|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INJURIES*</a:t>
            </a:r>
            <a:endParaRPr lang="en-US" sz="2000" b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AlcDrug!$H$9:$H$19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AlcDrug!$K$9:$K$19</c:f>
              <c:numCache>
                <c:formatCode>General</c:formatCode>
                <c:ptCount val="11"/>
                <c:pt idx="0">
                  <c:v>145</c:v>
                </c:pt>
                <c:pt idx="1">
                  <c:v>182</c:v>
                </c:pt>
                <c:pt idx="2">
                  <c:v>157</c:v>
                </c:pt>
                <c:pt idx="3">
                  <c:v>147</c:v>
                </c:pt>
                <c:pt idx="4">
                  <c:v>134</c:v>
                </c:pt>
                <c:pt idx="5">
                  <c:v>123</c:v>
                </c:pt>
                <c:pt idx="6">
                  <c:v>118</c:v>
                </c:pt>
                <c:pt idx="7">
                  <c:v>101</c:v>
                </c:pt>
                <c:pt idx="8">
                  <c:v>112</c:v>
                </c:pt>
                <c:pt idx="9">
                  <c:v>102</c:v>
                </c:pt>
                <c:pt idx="10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6B-4145-879A-83E286E8C2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"/>
        <c:axId val="496664815"/>
        <c:axId val="496665231"/>
      </c:barChart>
      <c:catAx>
        <c:axId val="49666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5231"/>
        <c:crosses val="autoZero"/>
        <c:auto val="1"/>
        <c:lblAlgn val="ctr"/>
        <c:lblOffset val="100"/>
        <c:noMultiLvlLbl val="0"/>
      </c:catAx>
      <c:valAx>
        <c:axId val="49666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effectLst/>
                <a:latin typeface="Franklin Gothic Book" panose="020B0503020102020204" pitchFamily="34" charset="0"/>
              </a:rPr>
              <a:t>alcohol/drug-related| </a:t>
            </a:r>
            <a:r>
              <a:rPr lang="en-US" sz="2000" b="0" i="0" cap="small" baseline="0">
                <a:effectLst/>
                <a:latin typeface="Franklin Gothic Book" panose="020B0503020102020204" pitchFamily="34" charset="0"/>
              </a:rPr>
              <a:t>SHARE IN ALL FATAL CRASHES* </a:t>
            </a:r>
            <a:endParaRPr lang="en-US" sz="2000" cap="small" baseline="0">
              <a:effectLst/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433295018203429E-2"/>
          <c:y val="0.14118866036060165"/>
          <c:w val="0.89856555607195521"/>
          <c:h val="0.71326038208745701"/>
        </c:manualLayout>
      </c:layout>
      <c:areaChart>
        <c:grouping val="standard"/>
        <c:varyColors val="0"/>
        <c:ser>
          <c:idx val="0"/>
          <c:order val="0"/>
          <c:tx>
            <c:strRef>
              <c:f>AlcDrug!$C$28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3.4236187622268522E-3"/>
                  <c:y val="-0.19466144221776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79F-480F-BB2C-6EB36402FB93}"/>
                </c:ext>
              </c:extLst>
            </c:dLbl>
            <c:dLbl>
              <c:idx val="1"/>
              <c:layout>
                <c:manualLayout>
                  <c:x val="1.020861595807296E-2"/>
                  <c:y val="-0.22255283541869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79F-480F-BB2C-6EB36402FB93}"/>
                </c:ext>
              </c:extLst>
            </c:dLbl>
            <c:dLbl>
              <c:idx val="2"/>
              <c:layout>
                <c:manualLayout>
                  <c:x val="-5.1198680611883873E-3"/>
                  <c:y val="-0.26876256180492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79F-480F-BB2C-6EB36402FB93}"/>
                </c:ext>
              </c:extLst>
            </c:dLbl>
            <c:dLbl>
              <c:idx val="3"/>
              <c:layout>
                <c:manualLayout>
                  <c:x val="-1.6651291346577524E-3"/>
                  <c:y val="-0.219471022121396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79F-480F-BB2C-6EB36402FB93}"/>
                </c:ext>
              </c:extLst>
            </c:dLbl>
            <c:dLbl>
              <c:idx val="4"/>
              <c:layout>
                <c:manualLayout>
                  <c:x val="1.7896097918728823E-3"/>
                  <c:y val="-0.24407310927999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79F-480F-BB2C-6EB36402FB93}"/>
                </c:ext>
              </c:extLst>
            </c:dLbl>
            <c:dLbl>
              <c:idx val="5"/>
              <c:layout>
                <c:manualLayout>
                  <c:x val="-6.2195089145612488E-17"/>
                  <c:y val="-0.219346041111229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79F-480F-BB2C-6EB36402FB93}"/>
                </c:ext>
              </c:extLst>
            </c:dLbl>
            <c:dLbl>
              <c:idx val="6"/>
              <c:layout>
                <c:manualLayout>
                  <c:x val="1.7273694632653172E-3"/>
                  <c:y val="-0.18852087037260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79F-480F-BB2C-6EB36402FB93}"/>
                </c:ext>
              </c:extLst>
            </c:dLbl>
            <c:dLbl>
              <c:idx val="7"/>
              <c:layout>
                <c:manualLayout>
                  <c:x val="-7.2519332233398027E-3"/>
                  <c:y val="-0.17310112589689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79F-480F-BB2C-6EB36402FB93}"/>
                </c:ext>
              </c:extLst>
            </c:dLbl>
            <c:dLbl>
              <c:idx val="8"/>
              <c:layout>
                <c:manualLayout>
                  <c:x val="-6.7849971958462638E-3"/>
                  <c:y val="-0.15718485492252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79F-480F-BB2C-6EB36402FB93}"/>
                </c:ext>
              </c:extLst>
            </c:dLbl>
            <c:dLbl>
              <c:idx val="9"/>
              <c:layout>
                <c:manualLayout>
                  <c:x val="1.6962492989615347E-3"/>
                  <c:y val="-0.184923358732386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79F-480F-BB2C-6EB36402FB93}"/>
                </c:ext>
              </c:extLst>
            </c:dLbl>
            <c:dLbl>
              <c:idx val="10"/>
              <c:layout>
                <c:manualLayout>
                  <c:x val="-5.0887478968846041E-3"/>
                  <c:y val="-0.172595134816894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79F-480F-BB2C-6EB36402FB93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AlcDrug!$A$31:$A$41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AlcDrug!$C$31:$C$41</c:f>
              <c:numCache>
                <c:formatCode>0%</c:formatCode>
                <c:ptCount val="11"/>
                <c:pt idx="0">
                  <c:v>0.34615384615384615</c:v>
                </c:pt>
                <c:pt idx="1">
                  <c:v>0.46258503401360546</c:v>
                </c:pt>
                <c:pt idx="2">
                  <c:v>0.55639097744360899</c:v>
                </c:pt>
                <c:pt idx="3">
                  <c:v>0.46280991735537191</c:v>
                </c:pt>
                <c:pt idx="4">
                  <c:v>0.48648648648648651</c:v>
                </c:pt>
                <c:pt idx="5">
                  <c:v>0.47058823529411764</c:v>
                </c:pt>
                <c:pt idx="6">
                  <c:v>0.40566037735849059</c:v>
                </c:pt>
                <c:pt idx="7">
                  <c:v>0.3473684210526316</c:v>
                </c:pt>
                <c:pt idx="8">
                  <c:v>0.31868131868131866</c:v>
                </c:pt>
                <c:pt idx="9">
                  <c:v>0.38541666666666669</c:v>
                </c:pt>
                <c:pt idx="10">
                  <c:v>0.3411764705882353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79F-480F-BB2C-6EB36402FB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ROAD TYPE</a:t>
            </a:r>
            <a:r>
              <a:rPr lang="en-US" sz="2000" b="0" i="0" cap="sm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*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076-46B3-BC6F-AD67079DF8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076-46B3-BC6F-AD67079DF8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076-46B3-BC6F-AD67079DF868}"/>
              </c:ext>
            </c:extLst>
          </c:dPt>
          <c:dLbls>
            <c:dLbl>
              <c:idx val="0"/>
              <c:layout>
                <c:manualLayout>
                  <c:x val="0.11394442697923511"/>
                  <c:y val="-0.569109382953737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076-46B3-BC6F-AD67079DF868}"/>
                </c:ext>
              </c:extLst>
            </c:dLbl>
            <c:dLbl>
              <c:idx val="1"/>
              <c:layout>
                <c:manualLayout>
                  <c:x val="-8.3366415244144412E-3"/>
                  <c:y val="-1.92023708123963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076-46B3-BC6F-AD67079DF868}"/>
                </c:ext>
              </c:extLst>
            </c:dLbl>
            <c:dLbl>
              <c:idx val="2"/>
              <c:layout>
                <c:manualLayout>
                  <c:x val="0.1166525634942101"/>
                  <c:y val="-1.94049060288139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076-46B3-BC6F-AD67079DF8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Rdtype!$A$22:$A$24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Rdtype!$C$22:$C$24</c:f>
              <c:numCache>
                <c:formatCode>0%</c:formatCode>
                <c:ptCount val="3"/>
                <c:pt idx="0">
                  <c:v>0.85658914728682167</c:v>
                </c:pt>
                <c:pt idx="1">
                  <c:v>5.232558139534884E-2</c:v>
                </c:pt>
                <c:pt idx="2">
                  <c:v>9.1085271317829453E-2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76-46B3-BC6F-AD67079DF8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alcohol/drug-related</a:t>
            </a:r>
            <a:r>
              <a:rPr lang="en-US" sz="2000" b="0" i="0" cap="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INJURY CRASHES BY ROAD TYPE*</a:t>
            </a:r>
            <a:endParaRPr lang="en-US" sz="200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690-4C8B-BB51-9D602B13BA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690-4C8B-BB51-9D602B13BA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690-4C8B-BB51-9D602B13BA21}"/>
              </c:ext>
            </c:extLst>
          </c:dPt>
          <c:dLbls>
            <c:dLbl>
              <c:idx val="0"/>
              <c:layout>
                <c:manualLayout>
                  <c:x val="1.875375552079982E-2"/>
                  <c:y val="-0.451164016581609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690-4C8B-BB51-9D602B13BA21}"/>
                </c:ext>
              </c:extLst>
            </c:dLbl>
            <c:dLbl>
              <c:idx val="1"/>
              <c:layout>
                <c:manualLayout>
                  <c:x val="0"/>
                  <c:y val="-9.18168666660251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690-4C8B-BB51-9D602B13BA21}"/>
                </c:ext>
              </c:extLst>
            </c:dLbl>
            <c:dLbl>
              <c:idx val="2"/>
              <c:layout>
                <c:manualLayout>
                  <c:x val="4.1661629819360751E-3"/>
                  <c:y val="-2.40387020398826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690-4C8B-BB51-9D602B13B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Rdtype!$A$22:$A$24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Rdtype!$E$22:$E$24</c:f>
              <c:numCache>
                <c:formatCode>0%</c:formatCode>
                <c:ptCount val="3"/>
                <c:pt idx="0">
                  <c:v>0.7142857142857143</c:v>
                </c:pt>
                <c:pt idx="1">
                  <c:v>7.7125328659070985E-2</c:v>
                </c:pt>
                <c:pt idx="2">
                  <c:v>0.20858895705521471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90-4C8B-BB51-9D602B13BA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FATALITIES BY GENDER*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2C3-45A3-99EA-609D29E633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2C3-45A3-99EA-609D29E6339B}"/>
              </c:ext>
            </c:extLst>
          </c:dPt>
          <c:dLbls>
            <c:dLbl>
              <c:idx val="0"/>
              <c:layout>
                <c:manualLayout>
                  <c:x val="8.335222978700070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2C3-45A3-99EA-609D29E6339B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2C3-45A3-99EA-609D29E6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Gender!$A$21:$A$22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Gender!$C$21:$C$22</c:f>
              <c:numCache>
                <c:formatCode>0%</c:formatCode>
                <c:ptCount val="2"/>
                <c:pt idx="0">
                  <c:v>0.20754716981132076</c:v>
                </c:pt>
                <c:pt idx="1">
                  <c:v>0.79245283018867929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C3-45A3-99EA-609D29E6339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INJURIES BY GENDER*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261-4B36-BE8C-7D9BF8805F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261-4B36-BE8C-7D9BF8805FEE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261-4B36-BE8C-7D9BF8805FEE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261-4B36-BE8C-7D9BF8805F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Gender!$A$21:$A$22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Gender!$D$21:$D$22</c:f>
              <c:numCache>
                <c:formatCode>General</c:formatCode>
                <c:ptCount val="2"/>
                <c:pt idx="0">
                  <c:v>352</c:v>
                </c:pt>
                <c:pt idx="1">
                  <c:v>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61-4B36-BE8C-7D9BF8805FE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alcohol/drug-related|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DAY OF WEEK*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3364868089277538"/>
          <c:y val="1.24510260325118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Day!$A$27:$A$33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Day!$C$27:$C$33</c:f>
              <c:numCache>
                <c:formatCode>0%</c:formatCode>
                <c:ptCount val="7"/>
                <c:pt idx="0">
                  <c:v>0.15503875968992248</c:v>
                </c:pt>
                <c:pt idx="1">
                  <c:v>9.1085271317829453E-2</c:v>
                </c:pt>
                <c:pt idx="2">
                  <c:v>9.6899224806201556E-2</c:v>
                </c:pt>
                <c:pt idx="3">
                  <c:v>0.10852713178294573</c:v>
                </c:pt>
                <c:pt idx="4">
                  <c:v>0.13953488372093023</c:v>
                </c:pt>
                <c:pt idx="5">
                  <c:v>0.15891472868217055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71-461B-B612-A404650E0A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0.91831</cdr:y>
    </cdr:from>
    <cdr:to>
      <cdr:x>1</cdr:x>
      <cdr:y>0.99515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70857" y="3606040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0.82945</cdr:x>
      <cdr:y>0.93113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8344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0.99548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10" y="3550442"/>
          <a:ext cx="132931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07" y="3375648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0.91742</cdr:y>
    </cdr:from>
    <cdr:to>
      <cdr:x>1</cdr:x>
      <cdr:y>0.99547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547102"/>
          <a:ext cx="132928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0.91462</cdr:y>
    </cdr:from>
    <cdr:to>
      <cdr:x>1</cdr:x>
      <cdr:y>0.99671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62046"/>
          <a:ext cx="132928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0.80998</cdr:x>
      <cdr:y>0.93555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9450070" y="4591066"/>
          <a:ext cx="2209937" cy="31482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0.78106</cdr:x>
      <cdr:y>0.91323</cdr:y>
    </cdr:from>
    <cdr:to>
      <cdr:x>0.99853</cdr:x>
      <cdr:y>0.99483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1917" y="337731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0.80819</cdr:x>
      <cdr:y>0.92948</cdr:y>
    </cdr:from>
    <cdr:to>
      <cdr:x>0.99821</cdr:x>
      <cdr:y>0.99393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39149" y="4352077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 dirty="0"/>
            <a:t>2011-2021</a:t>
          </a:r>
          <a:r>
            <a:rPr lang="en-US" sz="2000" b="1" baseline="0" dirty="0"/>
            <a:t> </a:t>
          </a:r>
          <a:endParaRPr lang="en-US" sz="20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0.7822</cdr:x>
      <cdr:y>0.92147</cdr:y>
    </cdr:from>
    <cdr:to>
      <cdr:x>1</cdr:x>
      <cdr:y>0.99951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562753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0.7822</cdr:x>
      <cdr:y>0.91696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332048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0.91696</cdr:y>
    </cdr:from>
    <cdr:to>
      <cdr:x>1</cdr:x>
      <cdr:y>0.99701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56671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0.91995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67955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195432" y="3689609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5432" y="3679483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0.82924</cdr:x>
      <cdr:y>0.93113</cdr:y>
    </cdr:from>
    <cdr:to>
      <cdr:x>0.99978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6670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1400" b="1" baseline="0"/>
            <a:t> </a:t>
          </a:r>
          <a:endParaRPr lang="en-US" sz="1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1C64EA1-87D2-4B0E-BCA8-DA780AC0E8F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1B907C2-BCDF-4585-9D50-B4F448B06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6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77D2-E4C8-4A81-B76C-3D8C9AE5E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F7240-53FA-467A-ACFC-C5A064F7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6E54-E3E8-4F6F-BFB9-A1852D25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7DB57-60EE-4D92-B058-77C6E89C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84389-E35B-4142-B061-A14C6EB1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B82A-1E6E-4CEE-B99B-2A33E713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C1FE5-AF99-4FE1-B5CF-F34325BDC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16D7E-BC53-44DB-8B31-6A74ABD2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1E536-FC39-4E2E-A6A6-CCF4AFD8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D5D6-2C0A-4208-B8A1-6E3C4C15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5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4EC6D-42EF-402D-9C8A-DC94B80C6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13374-AB12-4B49-8FF9-E7B5D37BF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718E5-2B4F-4400-AD13-7248B9A7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BDFF8-8D89-45D1-9AA2-5B37E800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EFAA4-EBD9-46D7-8902-B01677ED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9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280671" y="1371600"/>
            <a:ext cx="11630659" cy="488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0671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371599"/>
            <a:ext cx="5689599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371599"/>
            <a:ext cx="5676900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5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371599"/>
            <a:ext cx="56917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2011361"/>
            <a:ext cx="5691716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371599"/>
            <a:ext cx="56811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011361"/>
            <a:ext cx="5681132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74678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84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850312" y="4917065"/>
            <a:ext cx="10370376" cy="2739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2100" spc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1821624" y="5238980"/>
            <a:ext cx="10140879" cy="10865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3200" spc="0" dirty="0">
              <a:solidFill>
                <a:srgbClr val="D72025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58587" y="1779981"/>
            <a:ext cx="2022439" cy="2639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200" spc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E4835-B90E-1848-9C2D-60BBC9892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38F2F4-D1DF-BD4C-9E7D-62297B22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91" y="4324580"/>
            <a:ext cx="962235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8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2F5D4-5234-4FED-B8C2-227F5F00746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8AE3-3F31-4965-808C-97B8D93D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6B19-EAF1-40BC-88A8-7247398D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4C6D-52BC-485E-BE31-DAACA7D7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D566-FC7C-484A-AD6A-9E7BF4A2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B33C9-F423-4A8C-8340-17EC0F23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D6F8-A02A-43EE-858B-651C901D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B857-B5BA-4C4E-A4AE-0FF84BEC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C5E9-FC08-41B0-BBB6-EBFE4EC3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BC3F1-3BAE-405E-B84B-B5F5952AD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D879-8A86-46F1-B504-7706BFA9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9A3B-86FD-4771-A1F8-D26ACDDA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0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12DD-E2C1-4126-B973-8C872A3A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BB75-D845-4E57-9588-5BFF59DA5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730D5-474B-4F59-8786-A4096496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16F2C-F4CB-40BF-A319-3DBF6711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C583F-15B9-4647-99A4-9FD2DC21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D6C35-1228-4465-9B2B-DF69AE4F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3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F4B7-3F84-4ABD-A7AB-EE2811E7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7757E-E761-4C01-B6A4-7627A2E8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62A55-2A4E-42D4-9741-C571D6509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4B62C-DB7C-42DB-8341-ED8A092CD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3EF2A-AB46-47EF-82A7-29C5356D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8D03B-2230-4B85-B5FD-B1DA2B27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11445-A889-4298-8F92-425AFCB1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EF4D8-CB11-45DA-94F8-44B1C62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0D7C-8391-41E5-9202-0B17BA93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719B3-D6C9-427E-90B9-5BE8201F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796F4-0068-4EF5-AFCC-B2B99DC7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C2E3-716C-4526-8AB5-69F45C96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35D8F-9424-4237-BD06-95DDB313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07722-E2E6-4560-9EED-EF53FA17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26B1B-FFA8-4E35-AB92-79951AC1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9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77AF-1CFF-48EB-8DF5-DAD372A8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4B63-8098-4118-9A7C-D35DCEA5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A712F-C437-4C24-82F7-90A5B7B50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C290E-EDE1-489F-9C41-3C082DC3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67D8F-4595-4B75-83AE-D3DC5146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E4C0B-1C9B-451B-A2D4-3D0A0779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24AD-98CB-42E6-AA49-24102AA5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CC492-96BE-4572-BB0E-CF24B50AE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E2ACB-AF42-4AD3-9D4D-B56FB55F8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A5F2B-5DCF-4636-AF7B-28724200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5693C-1CCC-492D-A51A-C34BC75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A9F1C-BF02-4008-A20C-D9853206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9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49C59-D268-4D39-BB54-C0CCF78D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82F04-C8EB-4344-B83D-987609723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EEE1F-7185-4AB8-8082-B087CF2A4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1727F-BEDD-4892-811F-64D95FDD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ECE7B-9032-49A2-8287-3B6FBE262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6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3BC32-8FCB-F249-8722-4A031A16E2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671" y="1371600"/>
            <a:ext cx="11630659" cy="4848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2" y="152401"/>
            <a:ext cx="116252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spc="0">
          <a:solidFill>
            <a:schemeClr val="bg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3964" y="4414415"/>
            <a:ext cx="11887200" cy="975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pc="0" dirty="0">
                <a:solidFill>
                  <a:schemeClr val="tx1"/>
                </a:solidFill>
                <a:latin typeface="Franklin Gothic Medium" panose="020B0603020102020204" pitchFamily="34" charset="0"/>
                <a:ea typeface="Arial" charset="0"/>
                <a:cs typeface="Arial" charset="0"/>
              </a:rPr>
              <a:t>Primary Emphasis Area: Alcohol/Drug-Related Crashes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DBAA2-96F1-EA44-AC15-67FDFB3C5899}"/>
              </a:ext>
            </a:extLst>
          </p:cNvPr>
          <p:cNvSpPr txBox="1">
            <a:spLocks/>
          </p:cNvSpPr>
          <p:nvPr/>
        </p:nvSpPr>
        <p:spPr>
          <a:xfrm>
            <a:off x="4534080" y="6001756"/>
            <a:ext cx="3608434" cy="608050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600" spc="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C05FF-310A-4BC3-AE1E-8C530C3DAE80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72631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42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6BCC6-C8A8-41D8-8824-D45D08005391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59970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672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2ED67-1866-4C22-B772-A0C2AD217E9E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48275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926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B2258-0417-4FE1-97B8-702145868BED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26420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371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FCD32-668D-4A6B-8787-0285F5A9CEA5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9879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0106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8EE78-3B42-48A6-8FD0-8D7D9ABFEBE2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53720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040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031B1-162B-4E81-B44F-D7F5EB40CD16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29693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190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E7A84-84D1-4E3D-861C-BA01842B480F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00946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992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2772A-DDF4-4657-BB56-615944A1C3AE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50196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0843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E3F20-E1A4-42BA-BB88-1A9C451019E1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648091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82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baseline="30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4C20F-6D60-42FC-BCDA-5230460BEE36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689382"/>
              </p:ext>
            </p:extLst>
          </p:nvPr>
        </p:nvGraphicFramePr>
        <p:xfrm>
          <a:off x="304799" y="1394592"/>
          <a:ext cx="11678653" cy="479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6367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50E23-AE2C-49A4-BFF9-41593E1CE358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7661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78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1C072-173C-4B3B-A42E-FE5D234A09A3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99906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751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1D472-E376-44DA-B2E4-7E4E6D966360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A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27425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243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808D7-F156-4695-90A2-5CF7AA5B9326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A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59137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58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6161" y="155448"/>
            <a:ext cx="10498942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E20EE-8FE9-45EE-9FA8-DB9F367A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969" y="5945415"/>
            <a:ext cx="1329043" cy="310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06E31-9700-4CED-8FA5-05CBABA07FC3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97359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3578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ADC3F4-C8A2-4202-BDB4-A5FA896B2BC0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31260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2627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CB1E4-945E-4507-ACC8-145537FA4B57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58406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971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38E0E-FCF3-4396-9A1E-831A51252400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4713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655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BE7F4-42A4-4686-B59F-B78D9A8DEEB3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64576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148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4EBED-520F-4685-9378-B68A43736072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257643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454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06358-3154-478F-B5D9-888C344C9D77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77911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27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39D3C-D6E1-4DF4-BDC1-861DAAA6090A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36710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669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5448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Alcohol/Drug-Related</a:t>
            </a:r>
            <a:r>
              <a:rPr lang="en-US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0BE47-8A1C-440D-8EC2-27E2E32F4BAC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89762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1357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0830_Workshop_Template" id="{AEEF2FE5-ED47-4447-8FF9-5A0A76094FBE}" vid="{5642728F-2307-FC48-A8F6-0EFFF677CB4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4838</TotalTime>
  <Words>711</Words>
  <Application>Microsoft Office PowerPoint</Application>
  <PresentationFormat>Widescreen</PresentationFormat>
  <Paragraphs>175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Franklin Gothic Medium Cond</vt:lpstr>
      <vt:lpstr>Office Theme</vt:lpstr>
      <vt:lpstr>1_Office Theme</vt:lpstr>
      <vt:lpstr>PowerPoint Presentation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PowerPoint Presentation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  <vt:lpstr>Primary Emphasis Area: Alcohol/Drug-Related*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Mongeon, Karin L.</dc:creator>
  <cp:lastModifiedBy>Benson, Laurel</cp:lastModifiedBy>
  <cp:revision>243</cp:revision>
  <cp:lastPrinted>2019-12-02T22:35:51Z</cp:lastPrinted>
  <dcterms:created xsi:type="dcterms:W3CDTF">2019-10-22T16:13:44Z</dcterms:created>
  <dcterms:modified xsi:type="dcterms:W3CDTF">2022-05-14T22:04:43Z</dcterms:modified>
</cp:coreProperties>
</file>