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2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7.xml" ContentType="application/vnd.openxmlformats-officedocument.drawingml.chartshapes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drawings/drawing8.xml" ContentType="application/vnd.openxmlformats-officedocument.drawingml.chartshapes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drawings/drawing10.xml" ContentType="application/vnd.openxmlformats-officedocument.drawingml.chartshapes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drawings/drawing11.xml" ContentType="application/vnd.openxmlformats-officedocument.drawingml.chartshapes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12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drawings/drawing13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drawings/drawing14.xml" ContentType="application/vnd.openxmlformats-officedocument.drawingml.chartshapes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drawings/drawing15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drawings/drawing16.xml" ContentType="application/vnd.openxmlformats-officedocument.drawingml.chartshapes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drawings/drawing17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2.xml" ContentType="application/vnd.openxmlformats-officedocument.themeOverride+xml"/>
  <Override PartName="/ppt/drawings/drawing18.xml" ContentType="application/vnd.openxmlformats-officedocument.drawingml.chartshapes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3.xml" ContentType="application/vnd.openxmlformats-officedocument.themeOverride+xml"/>
  <Override PartName="/ppt/drawings/drawing19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4.xml" ContentType="application/vnd.openxmlformats-officedocument.themeOverride+xml"/>
  <Override PartName="/ppt/drawings/drawing20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6.xml" ContentType="application/vnd.openxmlformats-officedocument.themeOverride+xml"/>
  <Override PartName="/ppt/drawings/drawing2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63" r:id="rId3"/>
    <p:sldId id="301" r:id="rId4"/>
    <p:sldId id="287" r:id="rId5"/>
    <p:sldId id="288" r:id="rId6"/>
    <p:sldId id="302" r:id="rId7"/>
    <p:sldId id="289" r:id="rId8"/>
    <p:sldId id="318" r:id="rId9"/>
    <p:sldId id="290" r:id="rId10"/>
    <p:sldId id="308" r:id="rId11"/>
    <p:sldId id="291" r:id="rId12"/>
    <p:sldId id="309" r:id="rId13"/>
    <p:sldId id="292" r:id="rId14"/>
    <p:sldId id="310" r:id="rId15"/>
    <p:sldId id="293" r:id="rId16"/>
    <p:sldId id="311" r:id="rId17"/>
    <p:sldId id="294" r:id="rId18"/>
    <p:sldId id="312" r:id="rId19"/>
    <p:sldId id="295" r:id="rId20"/>
    <p:sldId id="313" r:id="rId21"/>
    <p:sldId id="296" r:id="rId22"/>
    <p:sldId id="314" r:id="rId23"/>
    <p:sldId id="297" r:id="rId24"/>
    <p:sldId id="315" r:id="rId25"/>
    <p:sldId id="298" r:id="rId26"/>
    <p:sldId id="316" r:id="rId27"/>
    <p:sldId id="299" r:id="rId28"/>
    <p:sldId id="31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8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5" Type="http://schemas.openxmlformats.org/officeDocument/2006/relationships/chartUserShapes" Target="../drawings/drawing8.xml"/><Relationship Id="rId4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5" Type="http://schemas.openxmlformats.org/officeDocument/2006/relationships/chartUserShapes" Target="../drawings/drawing9.xml"/><Relationship Id="rId4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5" Type="http://schemas.openxmlformats.org/officeDocument/2006/relationships/chartUserShapes" Target="../drawings/drawing10.xml"/><Relationship Id="rId4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5" Type="http://schemas.openxmlformats.org/officeDocument/2006/relationships/chartUserShapes" Target="../drawings/drawing11.xml"/><Relationship Id="rId4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12.xml"/><Relationship Id="rId4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13.xml"/><Relationship Id="rId4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14.xml"/><Relationship Id="rId4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5" Type="http://schemas.openxmlformats.org/officeDocument/2006/relationships/chartUserShapes" Target="../drawings/drawing15.xml"/><Relationship Id="rId4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5" Type="http://schemas.openxmlformats.org/officeDocument/2006/relationships/chartUserShapes" Target="../drawings/drawing16.xml"/><Relationship Id="rId4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5" Type="http://schemas.openxmlformats.org/officeDocument/2006/relationships/chartUserShapes" Target="../drawings/drawing17.xml"/><Relationship Id="rId4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2.xml"/><Relationship Id="rId1" Type="http://schemas.microsoft.com/office/2011/relationships/chartStyle" Target="style22.xml"/><Relationship Id="rId5" Type="http://schemas.openxmlformats.org/officeDocument/2006/relationships/chartUserShapes" Target="../drawings/drawing18.xml"/><Relationship Id="rId4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3.xml"/><Relationship Id="rId1" Type="http://schemas.microsoft.com/office/2011/relationships/chartStyle" Target="style23.xml"/><Relationship Id="rId5" Type="http://schemas.openxmlformats.org/officeDocument/2006/relationships/chartUserShapes" Target="../drawings/drawing19.xml"/><Relationship Id="rId4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4.xml"/><Relationship Id="rId1" Type="http://schemas.microsoft.com/office/2011/relationships/chartStyle" Target="style24.xml"/><Relationship Id="rId5" Type="http://schemas.openxmlformats.org/officeDocument/2006/relationships/chartUserShapes" Target="../drawings/drawing20.xml"/><Relationship Id="rId4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6.xml"/><Relationship Id="rId1" Type="http://schemas.microsoft.com/office/2011/relationships/chartStyle" Target="style26.xml"/><Relationship Id="rId5" Type="http://schemas.openxmlformats.org/officeDocument/2006/relationships/chartUserShapes" Target="../drawings/drawing21.xml"/><Relationship Id="rId4" Type="http://schemas.openxmlformats.org/officeDocument/2006/relationships/package" Target="../embeddings/Microsoft_Excel_Worksheet25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2000" b="0" i="0" u="none" strike="noStrike" kern="1200" spc="0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u="none" strike="noStrike" kern="1200" spc="0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  <a:ea typeface="+mn-ea"/>
                <a:cs typeface="+mn-cs"/>
              </a:rPr>
              <a:t>intersection| FATAL AND SERIOUS INJURY CRASHES</a:t>
            </a:r>
          </a:p>
        </c:rich>
      </c:tx>
      <c:layout>
        <c:manualLayout>
          <c:xMode val="edge"/>
          <c:yMode val="edge"/>
          <c:x val="0.25792790643184349"/>
          <c:y val="2.848054491356547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2000" b="0" i="0" u="none" strike="noStrike" kern="1200" spc="0" baseline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030713549180272"/>
          <c:y val="0.14927677605618875"/>
          <c:w val="0.8938102251795832"/>
          <c:h val="0.6222883251641802"/>
        </c:manualLayout>
      </c:layout>
      <c:areaChart>
        <c:grouping val="stacked"/>
        <c:varyColors val="0"/>
        <c:ser>
          <c:idx val="0"/>
          <c:order val="0"/>
          <c:tx>
            <c:strRef>
              <c:f>Intersection!$C$6</c:f>
              <c:strCache>
                <c:ptCount val="1"/>
                <c:pt idx="0">
                  <c:v>Fatal Injury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2.8712069265267189E-3"/>
                  <c:y val="-2.4983272764470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062-4AAF-8E4C-89CD72BF4A7A}"/>
                </c:ext>
              </c:extLst>
            </c:dLbl>
            <c:dLbl>
              <c:idx val="1"/>
              <c:layout>
                <c:manualLayout>
                  <c:x val="-5.2638185572178327E-17"/>
                  <c:y val="-3.4352000051146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062-4AAF-8E4C-89CD72BF4A7A}"/>
                </c:ext>
              </c:extLst>
            </c:dLbl>
            <c:dLbl>
              <c:idx val="2"/>
              <c:layout>
                <c:manualLayout>
                  <c:x val="-5.2638185572178327E-17"/>
                  <c:y val="-2.810618186002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7062-4AAF-8E4C-89CD72BF4A7A}"/>
                </c:ext>
              </c:extLst>
            </c:dLbl>
            <c:dLbl>
              <c:idx val="3"/>
              <c:layout>
                <c:manualLayout>
                  <c:x val="-2.8712069265268243E-3"/>
                  <c:y val="-1.5614545477794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062-4AAF-8E4C-89CD72BF4A7A}"/>
                </c:ext>
              </c:extLst>
            </c:dLbl>
            <c:dLbl>
              <c:idx val="4"/>
              <c:layout>
                <c:manualLayout>
                  <c:x val="-1.0527637114435665E-16"/>
                  <c:y val="-1.5614545477794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062-4AAF-8E4C-89CD72BF4A7A}"/>
                </c:ext>
              </c:extLst>
            </c:dLbl>
            <c:dLbl>
              <c:idx val="5"/>
              <c:layout>
                <c:manualLayout>
                  <c:x val="0"/>
                  <c:y val="-3.12290909555891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062-4AAF-8E4C-89CD72BF4A7A}"/>
                </c:ext>
              </c:extLst>
            </c:dLbl>
            <c:dLbl>
              <c:idx val="6"/>
              <c:layout>
                <c:manualLayout>
                  <c:x val="1.0527637114435665E-16"/>
                  <c:y val="-1.56145454777940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7062-4AAF-8E4C-89CD72BF4A7A}"/>
                </c:ext>
              </c:extLst>
            </c:dLbl>
            <c:dLbl>
              <c:idx val="7"/>
              <c:layout>
                <c:manualLayout>
                  <c:x val="-1.722724155916042E-2"/>
                  <c:y val="-1.145053440616504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062-4AAF-8E4C-89CD72BF4A7A}"/>
                </c:ext>
              </c:extLst>
            </c:dLbl>
            <c:dLbl>
              <c:idx val="8"/>
              <c:layout>
                <c:manualLayout>
                  <c:x val="-1.1530667774337115E-2"/>
                  <c:y val="-6.31407292505642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062-4AAF-8E4C-89CD72BF4A7A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Intersection!$A$9:$A$19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Intersection!$C$9:$C$19</c:f>
              <c:numCache>
                <c:formatCode>General</c:formatCode>
                <c:ptCount val="11"/>
                <c:pt idx="0">
                  <c:v>28</c:v>
                </c:pt>
                <c:pt idx="1">
                  <c:v>42</c:v>
                </c:pt>
                <c:pt idx="2">
                  <c:v>32</c:v>
                </c:pt>
                <c:pt idx="3">
                  <c:v>33</c:v>
                </c:pt>
                <c:pt idx="4">
                  <c:v>20</c:v>
                </c:pt>
                <c:pt idx="5">
                  <c:v>19</c:v>
                </c:pt>
                <c:pt idx="6">
                  <c:v>25</c:v>
                </c:pt>
                <c:pt idx="7">
                  <c:v>17</c:v>
                </c:pt>
                <c:pt idx="8">
                  <c:v>20</c:v>
                </c:pt>
                <c:pt idx="9">
                  <c:v>21</c:v>
                </c:pt>
                <c:pt idx="10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062-4AAF-8E4C-89CD72BF4A7A}"/>
            </c:ext>
          </c:extLst>
        </c:ser>
        <c:ser>
          <c:idx val="1"/>
          <c:order val="1"/>
          <c:tx>
            <c:strRef>
              <c:f>Intersection!$D$6</c:f>
              <c:strCache>
                <c:ptCount val="1"/>
                <c:pt idx="0">
                  <c:v>Serious Injury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5.7424138530534378E-3"/>
                  <c:y val="-0.115547636535675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062-4AAF-8E4C-89CD72BF4A7A}"/>
                </c:ext>
              </c:extLst>
            </c:dLbl>
            <c:dLbl>
              <c:idx val="1"/>
              <c:layout>
                <c:manualLayout>
                  <c:x val="1.4356034632633595E-3"/>
                  <c:y val="-0.1467767274912638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062-4AAF-8E4C-89CD72BF4A7A}"/>
                </c:ext>
              </c:extLst>
            </c:dLbl>
            <c:dLbl>
              <c:idx val="2"/>
              <c:layout>
                <c:manualLayout>
                  <c:x val="-5.2638185572178327E-17"/>
                  <c:y val="-0.1436538183957050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062-4AAF-8E4C-89CD72BF4A7A}"/>
                </c:ext>
              </c:extLst>
            </c:dLbl>
            <c:dLbl>
              <c:idx val="3"/>
              <c:layout>
                <c:manualLayout>
                  <c:x val="-4.306810389790079E-3"/>
                  <c:y val="-0.15302254568238147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062-4AAF-8E4C-89CD72BF4A7A}"/>
                </c:ext>
              </c:extLst>
            </c:dLbl>
            <c:dLbl>
              <c:idx val="4"/>
              <c:layout>
                <c:manualLayout>
                  <c:x val="-4.306810389790079E-3"/>
                  <c:y val="-0.15926836387349907"/>
                </c:manualLayout>
              </c:layout>
              <c:spPr>
                <a:solidFill>
                  <a:schemeClr val="bg1"/>
                </a:solidFill>
                <a:ln>
                  <a:solidFill>
                    <a:schemeClr val="accent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Franklin Gothic Book" panose="020B05030201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7062-4AAF-8E4C-89CD72BF4A7A}"/>
                </c:ext>
              </c:extLst>
            </c:dLbl>
            <c:dLbl>
              <c:idx val="5"/>
              <c:layout>
                <c:manualLayout>
                  <c:x val="-1.0527637114435665E-16"/>
                  <c:y val="-0.12491636382235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062-4AAF-8E4C-89CD72BF4A7A}"/>
                </c:ext>
              </c:extLst>
            </c:dLbl>
            <c:dLbl>
              <c:idx val="6"/>
              <c:layout>
                <c:manualLayout>
                  <c:x val="-1.0527637114435665E-16"/>
                  <c:y val="-0.124916363822352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7062-4AAF-8E4C-89CD72BF4A7A}"/>
                </c:ext>
              </c:extLst>
            </c:dLbl>
            <c:dLbl>
              <c:idx val="7"/>
              <c:layout>
                <c:manualLayout>
                  <c:x val="-2.4405258875477218E-2"/>
                  <c:y val="-0.1155476365356757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062-4AAF-8E4C-89CD72BF4A7A}"/>
                </c:ext>
              </c:extLst>
            </c:dLbl>
            <c:dLbl>
              <c:idx val="8"/>
              <c:layout>
                <c:manualLayout>
                  <c:x val="-1.4413334717921392E-2"/>
                  <c:y val="-0.110496276188487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7062-4AAF-8E4C-89CD72BF4A7A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Intersection!$A$9:$A$19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Intersection!$D$9:$D$19</c:f>
              <c:numCache>
                <c:formatCode>General</c:formatCode>
                <c:ptCount val="11"/>
                <c:pt idx="0">
                  <c:v>129</c:v>
                </c:pt>
                <c:pt idx="1">
                  <c:v>146</c:v>
                </c:pt>
                <c:pt idx="2">
                  <c:v>134</c:v>
                </c:pt>
                <c:pt idx="3">
                  <c:v>120</c:v>
                </c:pt>
                <c:pt idx="4">
                  <c:v>147</c:v>
                </c:pt>
                <c:pt idx="5">
                  <c:v>107</c:v>
                </c:pt>
                <c:pt idx="6">
                  <c:v>92</c:v>
                </c:pt>
                <c:pt idx="7">
                  <c:v>103</c:v>
                </c:pt>
                <c:pt idx="8">
                  <c:v>114</c:v>
                </c:pt>
                <c:pt idx="9">
                  <c:v>110</c:v>
                </c:pt>
                <c:pt idx="10">
                  <c:v>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7062-4AAF-8E4C-89CD72BF4A7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t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DAY OF WEEK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2893347176811743"/>
          <c:y val="1.53066551368773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DOW!$A$26:$A$32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DOW!$E$26:$E$32</c:f>
              <c:numCache>
                <c:formatCode>0%</c:formatCode>
                <c:ptCount val="7"/>
                <c:pt idx="0">
                  <c:v>0.11094452773613193</c:v>
                </c:pt>
                <c:pt idx="1">
                  <c:v>0.1409295352323838</c:v>
                </c:pt>
                <c:pt idx="2">
                  <c:v>0.14992503748125938</c:v>
                </c:pt>
                <c:pt idx="3">
                  <c:v>0.1446776611694153</c:v>
                </c:pt>
                <c:pt idx="4">
                  <c:v>0.15667166416791603</c:v>
                </c:pt>
                <c:pt idx="5">
                  <c:v>0.1409295352323838</c:v>
                </c:pt>
                <c:pt idx="6">
                  <c:v>0.15592203898050974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64-41F8-AB2D-9FE5EA84486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MONTH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307634678343339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Month!$A$36:$A$47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Month!$C$36:$C$47</c:f>
              <c:numCache>
                <c:formatCode>0%</c:formatCode>
                <c:ptCount val="12"/>
                <c:pt idx="0">
                  <c:v>4.2704626334519574E-2</c:v>
                </c:pt>
                <c:pt idx="1">
                  <c:v>3.9145907473309607E-2</c:v>
                </c:pt>
                <c:pt idx="2">
                  <c:v>5.3380782918149468E-2</c:v>
                </c:pt>
                <c:pt idx="3">
                  <c:v>5.6939501779359428E-2</c:v>
                </c:pt>
                <c:pt idx="4">
                  <c:v>8.5409252669039148E-2</c:v>
                </c:pt>
                <c:pt idx="5">
                  <c:v>0.12455516014234876</c:v>
                </c:pt>
                <c:pt idx="6">
                  <c:v>0.13167259786476868</c:v>
                </c:pt>
                <c:pt idx="7">
                  <c:v>9.9644128113879002E-2</c:v>
                </c:pt>
                <c:pt idx="8">
                  <c:v>0.13879003558718861</c:v>
                </c:pt>
                <c:pt idx="9">
                  <c:v>9.6085409252669035E-2</c:v>
                </c:pt>
                <c:pt idx="10">
                  <c:v>7.4733096085409248E-2</c:v>
                </c:pt>
                <c:pt idx="11">
                  <c:v>5.6939501779359428E-2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1-4169-8236-00280659BB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MONTH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5740262811128956"/>
          <c:y val="2.16416929628569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3850142352908946E-2"/>
          <c:y val="0.16909203094840985"/>
          <c:w val="0.90499716778050143"/>
          <c:h val="0.6811660200917554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Month!$A$36:$A$47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Month!$E$36:$E$47</c:f>
              <c:numCache>
                <c:formatCode>0%</c:formatCode>
                <c:ptCount val="12"/>
                <c:pt idx="0">
                  <c:v>6.6716641679160416E-2</c:v>
                </c:pt>
                <c:pt idx="1">
                  <c:v>4.1229385307346329E-2</c:v>
                </c:pt>
                <c:pt idx="2">
                  <c:v>5.3973013493253376E-2</c:v>
                </c:pt>
                <c:pt idx="3">
                  <c:v>5.4722638680659672E-2</c:v>
                </c:pt>
                <c:pt idx="4">
                  <c:v>7.5712143928035977E-2</c:v>
                </c:pt>
                <c:pt idx="5">
                  <c:v>0.10719640179910045</c:v>
                </c:pt>
                <c:pt idx="6">
                  <c:v>0.13043478260869565</c:v>
                </c:pt>
                <c:pt idx="7">
                  <c:v>0.11319340329835083</c:v>
                </c:pt>
                <c:pt idx="8">
                  <c:v>0.10869565217391304</c:v>
                </c:pt>
                <c:pt idx="9">
                  <c:v>0.11244377811094453</c:v>
                </c:pt>
                <c:pt idx="10">
                  <c:v>7.1964017991004492E-2</c:v>
                </c:pt>
                <c:pt idx="11">
                  <c:v>6.3718140929535233E-2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F6-497E-A3C5-D3C460636E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HOUR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31659140887487347"/>
          <c:y val="5.950165597417916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Hour!$A$34:$A$57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Hour!$C$62:$C$85</c:f>
              <c:numCache>
                <c:formatCode>0%</c:formatCode>
                <c:ptCount val="24"/>
                <c:pt idx="0">
                  <c:v>4.6263345195729534E-2</c:v>
                </c:pt>
                <c:pt idx="1">
                  <c:v>3.2028469750889681E-2</c:v>
                </c:pt>
                <c:pt idx="2">
                  <c:v>1.4234875444839857E-2</c:v>
                </c:pt>
                <c:pt idx="3">
                  <c:v>1.4234875444839857E-2</c:v>
                </c:pt>
                <c:pt idx="4">
                  <c:v>1.4234875444839857E-2</c:v>
                </c:pt>
                <c:pt idx="5">
                  <c:v>2.491103202846975E-2</c:v>
                </c:pt>
                <c:pt idx="6">
                  <c:v>4.2704626334519574E-2</c:v>
                </c:pt>
                <c:pt idx="7">
                  <c:v>2.8469750889679714E-2</c:v>
                </c:pt>
                <c:pt idx="8">
                  <c:v>2.8469750889679714E-2</c:v>
                </c:pt>
                <c:pt idx="9">
                  <c:v>3.2028469750889681E-2</c:v>
                </c:pt>
                <c:pt idx="10">
                  <c:v>3.9145907473309607E-2</c:v>
                </c:pt>
                <c:pt idx="11">
                  <c:v>3.2028469750889681E-2</c:v>
                </c:pt>
                <c:pt idx="12">
                  <c:v>5.6939501779359428E-2</c:v>
                </c:pt>
                <c:pt idx="13">
                  <c:v>2.491103202846975E-2</c:v>
                </c:pt>
                <c:pt idx="14">
                  <c:v>5.6939501779359428E-2</c:v>
                </c:pt>
                <c:pt idx="15">
                  <c:v>4.9822064056939501E-2</c:v>
                </c:pt>
                <c:pt idx="16">
                  <c:v>9.6085409252669035E-2</c:v>
                </c:pt>
                <c:pt idx="17">
                  <c:v>5.3380782918149468E-2</c:v>
                </c:pt>
                <c:pt idx="18">
                  <c:v>7.1174377224199295E-2</c:v>
                </c:pt>
                <c:pt idx="19">
                  <c:v>4.2704626334519574E-2</c:v>
                </c:pt>
                <c:pt idx="20">
                  <c:v>4.6263345195729534E-2</c:v>
                </c:pt>
                <c:pt idx="21">
                  <c:v>6.7615658362989328E-2</c:v>
                </c:pt>
                <c:pt idx="22">
                  <c:v>4.6263345195729534E-2</c:v>
                </c:pt>
                <c:pt idx="23">
                  <c:v>3.9145907473309607E-2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18-4176-A0BE-B025B3A1911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cap="small" baseline="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 dirty="0">
                <a:effectLst/>
                <a:latin typeface="Franklin Gothic Book" panose="020B0503020102020204" pitchFamily="34" charset="0"/>
              </a:rPr>
              <a:t>SERIOUS INJURY CRASHES BY HOUR</a:t>
            </a:r>
            <a:endParaRPr lang="en-US" sz="2000" b="0" cap="small" baseline="0" dirty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6526735755082209"/>
          <c:y val="1.63499045394041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1090800525643267E-2"/>
          <c:y val="0.16909212104569371"/>
          <c:w val="0.95519296690839395"/>
          <c:h val="0.603454940761839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Hour!$A$34:$A$57</c:f>
              <c:numCache>
                <c:formatCode>h:mm\ AM/PM</c:formatCode>
                <c:ptCount val="24"/>
                <c:pt idx="0">
                  <c:v>0</c:v>
                </c:pt>
                <c:pt idx="1">
                  <c:v>4.1666666666666664E-2</c:v>
                </c:pt>
                <c:pt idx="2">
                  <c:v>8.3333333333333329E-2</c:v>
                </c:pt>
                <c:pt idx="3">
                  <c:v>0.125</c:v>
                </c:pt>
                <c:pt idx="4">
                  <c:v>0.16666666666666699</c:v>
                </c:pt>
                <c:pt idx="5">
                  <c:v>0.20833333333333301</c:v>
                </c:pt>
                <c:pt idx="6">
                  <c:v>0.25</c:v>
                </c:pt>
                <c:pt idx="7">
                  <c:v>0.29166666666666702</c:v>
                </c:pt>
                <c:pt idx="8">
                  <c:v>0.33333333333333298</c:v>
                </c:pt>
                <c:pt idx="9">
                  <c:v>0.375</c:v>
                </c:pt>
                <c:pt idx="10">
                  <c:v>0.41666666666666702</c:v>
                </c:pt>
                <c:pt idx="11">
                  <c:v>0.45833333333333298</c:v>
                </c:pt>
                <c:pt idx="12">
                  <c:v>0.5</c:v>
                </c:pt>
                <c:pt idx="13">
                  <c:v>0.54166666666666696</c:v>
                </c:pt>
                <c:pt idx="14">
                  <c:v>0.58333333333333304</c:v>
                </c:pt>
                <c:pt idx="15">
                  <c:v>0.625</c:v>
                </c:pt>
                <c:pt idx="16">
                  <c:v>0.66666666666666696</c:v>
                </c:pt>
                <c:pt idx="17">
                  <c:v>0.70833333333333304</c:v>
                </c:pt>
                <c:pt idx="18">
                  <c:v>0.75</c:v>
                </c:pt>
                <c:pt idx="19">
                  <c:v>0.79166666666666696</c:v>
                </c:pt>
                <c:pt idx="20">
                  <c:v>0.83333333333333304</c:v>
                </c:pt>
                <c:pt idx="21">
                  <c:v>0.875</c:v>
                </c:pt>
                <c:pt idx="22">
                  <c:v>0.91666666666666696</c:v>
                </c:pt>
                <c:pt idx="23">
                  <c:v>0.95833333333333304</c:v>
                </c:pt>
              </c:numCache>
            </c:numRef>
          </c:cat>
          <c:val>
            <c:numRef>
              <c:f>Hour!$E$62:$E$85</c:f>
              <c:numCache>
                <c:formatCode>0%</c:formatCode>
                <c:ptCount val="24"/>
                <c:pt idx="0">
                  <c:v>3.2983508245877063E-2</c:v>
                </c:pt>
                <c:pt idx="1">
                  <c:v>2.9985007496251874E-2</c:v>
                </c:pt>
                <c:pt idx="2">
                  <c:v>2.5487256371814093E-2</c:v>
                </c:pt>
                <c:pt idx="3">
                  <c:v>1.1244377811094454E-2</c:v>
                </c:pt>
                <c:pt idx="4">
                  <c:v>4.4977511244377807E-3</c:v>
                </c:pt>
                <c:pt idx="5">
                  <c:v>1.7241379310344827E-2</c:v>
                </c:pt>
                <c:pt idx="6">
                  <c:v>3.2233883058470768E-2</c:v>
                </c:pt>
                <c:pt idx="7">
                  <c:v>6.1469265367316339E-2</c:v>
                </c:pt>
                <c:pt idx="8">
                  <c:v>3.6731634182908549E-2</c:v>
                </c:pt>
                <c:pt idx="9">
                  <c:v>3.2983508245877063E-2</c:v>
                </c:pt>
                <c:pt idx="10">
                  <c:v>2.2488755622188907E-2</c:v>
                </c:pt>
                <c:pt idx="11">
                  <c:v>4.2728635682158921E-2</c:v>
                </c:pt>
                <c:pt idx="12">
                  <c:v>5.2473763118440778E-2</c:v>
                </c:pt>
                <c:pt idx="13">
                  <c:v>6.1469265367316339E-2</c:v>
                </c:pt>
                <c:pt idx="14">
                  <c:v>6.6716641679160416E-2</c:v>
                </c:pt>
                <c:pt idx="15">
                  <c:v>6.4467766116941536E-2</c:v>
                </c:pt>
                <c:pt idx="16">
                  <c:v>7.2713643178410794E-2</c:v>
                </c:pt>
                <c:pt idx="17">
                  <c:v>7.3463268365817097E-2</c:v>
                </c:pt>
                <c:pt idx="18">
                  <c:v>6.296851574212893E-2</c:v>
                </c:pt>
                <c:pt idx="19">
                  <c:v>4.9475262368815595E-2</c:v>
                </c:pt>
                <c:pt idx="20">
                  <c:v>4.8725637181409293E-2</c:v>
                </c:pt>
                <c:pt idx="21">
                  <c:v>4.1229385307346329E-2</c:v>
                </c:pt>
                <c:pt idx="22">
                  <c:v>3.073463268365817E-2</c:v>
                </c:pt>
                <c:pt idx="23">
                  <c:v>2.5487256371814093E-2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97-4E68-9CEC-6DE1B4B5B4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00"/>
        <c:overlap val="-10"/>
        <c:axId val="556040688"/>
        <c:axId val="556016144"/>
      </c:barChart>
      <c:catAx>
        <c:axId val="556040688"/>
        <c:scaling>
          <c:orientation val="minMax"/>
        </c:scaling>
        <c:delete val="0"/>
        <c:axPos val="b"/>
        <c:numFmt formatCode="h:mm\ AM/P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16144"/>
        <c:crosses val="autoZero"/>
        <c:auto val="1"/>
        <c:lblAlgn val="ctr"/>
        <c:lblOffset val="100"/>
        <c:noMultiLvlLbl val="0"/>
      </c:catAx>
      <c:valAx>
        <c:axId val="55601614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556040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4">
    <c:autoUpdate val="0"/>
  </c:externalData>
  <c:userShapes r:id="rId5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intersection| </a:t>
            </a:r>
            <a:r>
              <a:rPr lang="en-US" sz="2000" b="0" i="0" u="none" strike="noStrike" cap="small" baseline="0" dirty="0">
                <a:effectLst/>
                <a:latin typeface="Franklin Gothic Book" panose="020B0503020102020204" pitchFamily="34" charset="0"/>
              </a:rPr>
              <a:t>FATAL CRASHES BY ROAD SURFACE</a:t>
            </a:r>
            <a:r>
              <a:rPr lang="en-US" sz="2000" b="0" cap="small" baseline="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 </a:t>
            </a:r>
          </a:p>
        </c:rich>
      </c:tx>
      <c:layout>
        <c:manualLayout>
          <c:xMode val="edge"/>
          <c:yMode val="edge"/>
          <c:x val="0.27249244950032353"/>
          <c:y val="1.0399738941986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2A7A-409D-94BC-EBF013D343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2A7A-409D-94BC-EBF013D3435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2A7A-409D-94BC-EBF013D343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2A7A-409D-94BC-EBF013D3435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2A7A-409D-94BC-EBF013D3435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2A7A-409D-94BC-EBF013D3435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2A7A-409D-94BC-EBF013D34355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2A7A-409D-94BC-EBF013D34355}"/>
              </c:ext>
            </c:extLst>
          </c:dPt>
          <c:dLbls>
            <c:dLbl>
              <c:idx val="0"/>
              <c:layout>
                <c:manualLayout>
                  <c:x val="0.16508381384222648"/>
                  <c:y val="-0.534817987152034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1-2A7A-409D-94BC-EBF013D34355}"/>
                </c:ext>
              </c:extLst>
            </c:dLbl>
            <c:dLbl>
              <c:idx val="1"/>
              <c:layout>
                <c:manualLayout>
                  <c:x val="-9.5217926355305751E-2"/>
                  <c:y val="1.836843199739218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3-2A7A-409D-94BC-EBF013D34355}"/>
                </c:ext>
              </c:extLst>
            </c:dLbl>
            <c:dLbl>
              <c:idx val="2"/>
              <c:layout>
                <c:manualLayout>
                  <c:x val="-9.4347942761615566E-2"/>
                  <c:y val="-2.893995852231533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5-2A7A-409D-94BC-EBF013D34355}"/>
                </c:ext>
              </c:extLst>
            </c:dLbl>
            <c:dLbl>
              <c:idx val="3"/>
              <c:layout>
                <c:manualLayout>
                  <c:x val="-0.10965363625212853"/>
                  <c:y val="-6.06651042281385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7-2A7A-409D-94BC-EBF013D34355}"/>
                </c:ext>
              </c:extLst>
            </c:dLbl>
            <c:dLbl>
              <c:idx val="4"/>
              <c:layout>
                <c:manualLayout>
                  <c:x val="-2.0726570908485731E-2"/>
                  <c:y val="-0.1000419273072664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9-2A7A-409D-94BC-EBF013D34355}"/>
                </c:ext>
              </c:extLst>
            </c:dLbl>
            <c:dLbl>
              <c:idx val="5"/>
              <c:layout>
                <c:manualLayout>
                  <c:x val="3.4571734271911694E-2"/>
                  <c:y val="-9.29295722403007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B-2A7A-409D-94BC-EBF013D34355}"/>
                </c:ext>
              </c:extLst>
            </c:dLbl>
            <c:dLbl>
              <c:idx val="6"/>
              <c:layout>
                <c:manualLayout>
                  <c:x val="4.7582905419840865E-2"/>
                  <c:y val="-6.09526378795798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D-2A7A-409D-94BC-EBF013D34355}"/>
                </c:ext>
              </c:extLst>
            </c:dLbl>
            <c:dLbl>
              <c:idx val="7"/>
              <c:layout>
                <c:manualLayout>
                  <c:x val="8.7554642110373115E-2"/>
                  <c:y val="-1.31296542964249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/>
                </c:ext>
                <c:ext xmlns:c16="http://schemas.microsoft.com/office/drawing/2014/chart" uri="{C3380CC4-5D6E-409C-BE32-E72D297353CC}">
                  <c16:uniqueId val="{0000000F-2A7A-409D-94BC-EBF013D343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IntSurfCond!$A$34:$A$41</c:f>
              <c:strCache>
                <c:ptCount val="8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Sand</c:v>
                </c:pt>
              </c:strCache>
            </c:strRef>
          </c:cat>
          <c:val>
            <c:numRef>
              <c:f>IntSurfCond!$C$34:$C$41</c:f>
              <c:numCache>
                <c:formatCode>0%</c:formatCode>
                <c:ptCount val="8"/>
                <c:pt idx="0">
                  <c:v>0.8530465949820788</c:v>
                </c:pt>
                <c:pt idx="1">
                  <c:v>7.8853046594982074E-2</c:v>
                </c:pt>
                <c:pt idx="2">
                  <c:v>7.1684587813620072E-3</c:v>
                </c:pt>
                <c:pt idx="3">
                  <c:v>1.4336917562724014E-2</c:v>
                </c:pt>
                <c:pt idx="4">
                  <c:v>0</c:v>
                </c:pt>
                <c:pt idx="5">
                  <c:v>4.3010752688172046E-2</c:v>
                </c:pt>
                <c:pt idx="6">
                  <c:v>3.5842293906810036E-3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A7A-409D-94BC-EBF013D3435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t" anchorCtr="1"/>
          <a:lstStyle/>
          <a:p>
            <a:pPr algn="ctr"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baseline="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ROAD SURFACE</a:t>
            </a:r>
          </a:p>
        </c:rich>
      </c:tx>
      <c:layout>
        <c:manualLayout>
          <c:xMode val="edge"/>
          <c:yMode val="edge"/>
          <c:x val="0.24275983929527237"/>
          <c:y val="1.531095424155809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 algn="ctr"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3428843648603248E-2"/>
          <c:y val="0.26899975832785356"/>
          <c:w val="0.83492737906754166"/>
          <c:h val="0.72871008896907163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explosion val="3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6F2-4BCF-8B89-FF782C328C9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6F2-4BCF-8B89-FF782C328C9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6F2-4BCF-8B89-FF782C328C9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6F2-4BCF-8B89-FF782C328C9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6F2-4BCF-8B89-FF782C328C9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96F2-4BCF-8B89-FF782C328C9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96F2-4BCF-8B89-FF782C328C9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96F2-4BCF-8B89-FF782C328C92}"/>
              </c:ext>
            </c:extLst>
          </c:dPt>
          <c:dLbls>
            <c:dLbl>
              <c:idx val="0"/>
              <c:layout>
                <c:manualLayout>
                  <c:x val="0.11262767581500316"/>
                  <c:y val="-0.4379321856716518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6F2-4BCF-8B89-FF782C328C92}"/>
                </c:ext>
              </c:extLst>
            </c:dLbl>
            <c:dLbl>
              <c:idx val="1"/>
              <c:layout>
                <c:manualLayout>
                  <c:x val="-4.1002967561542029E-2"/>
                  <c:y val="1.267351217072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6F2-4BCF-8B89-FF782C328C92}"/>
                </c:ext>
              </c:extLst>
            </c:dLbl>
            <c:dLbl>
              <c:idx val="2"/>
              <c:layout>
                <c:manualLayout>
                  <c:x val="-2.5561004810175713E-2"/>
                  <c:y val="-1.56803632950592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6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6F2-4BCF-8B89-FF782C328C92}"/>
                </c:ext>
              </c:extLst>
            </c:dLbl>
            <c:dLbl>
              <c:idx val="3"/>
              <c:layout>
                <c:manualLayout>
                  <c:x val="-4.408259992502276E-2"/>
                  <c:y val="-7.5030096612655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6F2-4BCF-8B89-FF782C328C92}"/>
                </c:ext>
              </c:extLst>
            </c:dLbl>
            <c:dLbl>
              <c:idx val="4"/>
              <c:layout>
                <c:manualLayout>
                  <c:x val="5.8730083091135352E-2"/>
                  <c:y val="-0.112101704631674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6F2-4BCF-8B89-FF782C328C92}"/>
                </c:ext>
              </c:extLst>
            </c:dLbl>
            <c:dLbl>
              <c:idx val="5"/>
              <c:layout>
                <c:manualLayout>
                  <c:x val="0.10112396755132508"/>
                  <c:y val="-0.1018988686371377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96F2-4BCF-8B89-FF782C328C92}"/>
                </c:ext>
              </c:extLst>
            </c:dLbl>
            <c:dLbl>
              <c:idx val="6"/>
              <c:layout>
                <c:manualLayout>
                  <c:x val="6.3329565275978938E-2"/>
                  <c:y val="-2.24087406633057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5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96F2-4BCF-8B89-FF782C328C92}"/>
                </c:ext>
              </c:extLst>
            </c:dLbl>
            <c:dLbl>
              <c:idx val="7"/>
              <c:layout>
                <c:manualLayout>
                  <c:x val="0.12777875034479746"/>
                  <c:y val="2.255913942234736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96F2-4BCF-8B89-FF782C328C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IntSurfCond!$A$34:$A$41</c:f>
              <c:strCache>
                <c:ptCount val="8"/>
                <c:pt idx="0">
                  <c:v>Dry</c:v>
                </c:pt>
                <c:pt idx="1">
                  <c:v>Wet</c:v>
                </c:pt>
                <c:pt idx="2">
                  <c:v>Muddy</c:v>
                </c:pt>
                <c:pt idx="3">
                  <c:v>Snow</c:v>
                </c:pt>
                <c:pt idx="4">
                  <c:v>Slush</c:v>
                </c:pt>
                <c:pt idx="5">
                  <c:v>Ice</c:v>
                </c:pt>
                <c:pt idx="6">
                  <c:v>Frost</c:v>
                </c:pt>
                <c:pt idx="7">
                  <c:v>Sand</c:v>
                </c:pt>
              </c:strCache>
            </c:strRef>
          </c:cat>
          <c:val>
            <c:numRef>
              <c:f>IntSurfCond!$E$34:$E$41</c:f>
              <c:numCache>
                <c:formatCode>0%</c:formatCode>
                <c:ptCount val="8"/>
                <c:pt idx="0">
                  <c:v>0.79879879879879878</c:v>
                </c:pt>
                <c:pt idx="1">
                  <c:v>8.1081081081081086E-2</c:v>
                </c:pt>
                <c:pt idx="2">
                  <c:v>1.2012012012012012E-2</c:v>
                </c:pt>
                <c:pt idx="3">
                  <c:v>3.7537537537537538E-2</c:v>
                </c:pt>
                <c:pt idx="4">
                  <c:v>6.006006006006006E-3</c:v>
                </c:pt>
                <c:pt idx="5">
                  <c:v>6.0810810810810814E-2</c:v>
                </c:pt>
                <c:pt idx="6">
                  <c:v>3.003003003003003E-3</c:v>
                </c:pt>
                <c:pt idx="7">
                  <c:v>7.5075075075075074E-4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6F2-4BCF-8B89-FF782C328C92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dirty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 dirty="0">
                <a:effectLst/>
                <a:latin typeface="Franklin Gothic Book" panose="020B0503020102020204" pitchFamily="34" charset="0"/>
              </a:rPr>
              <a:t>FATAL CRASHES BY LIGHT CONDITION</a:t>
            </a:r>
            <a:endParaRPr lang="en-US" sz="2000" b="0" cap="small" baseline="0" dirty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6135954135954137"/>
          <c:y val="5.199869470993121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2786378733936904"/>
          <c:y val="0.17727602208688362"/>
          <c:w val="0.83613506980253427"/>
          <c:h val="0.7347835105211169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203-40F1-A313-3B92D2D22D1B}"/>
              </c:ext>
            </c:extLst>
          </c:dPt>
          <c:dPt>
            <c:idx val="1"/>
            <c:bubble3D val="0"/>
            <c:explosion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203-40F1-A313-3B92D2D22D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9203-40F1-A313-3B92D2D22D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9203-40F1-A313-3B92D2D22D1B}"/>
              </c:ext>
            </c:extLst>
          </c:dPt>
          <c:dPt>
            <c:idx val="4"/>
            <c:bubble3D val="0"/>
            <c:explosion val="1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9203-40F1-A313-3B92D2D22D1B}"/>
              </c:ext>
            </c:extLst>
          </c:dPt>
          <c:dLbls>
            <c:dLbl>
              <c:idx val="0"/>
              <c:layout>
                <c:manualLayout>
                  <c:x val="-0.20669095008286278"/>
                  <c:y val="0.2989599693000845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203-40F1-A313-3B92D2D22D1B}"/>
                </c:ext>
              </c:extLst>
            </c:dLbl>
            <c:dLbl>
              <c:idx val="1"/>
              <c:layout>
                <c:manualLayout>
                  <c:x val="2.4732250437265599E-2"/>
                  <c:y val="8.179093499719294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203-40F1-A313-3B92D2D22D1B}"/>
                </c:ext>
              </c:extLst>
            </c:dLbl>
            <c:dLbl>
              <c:idx val="2"/>
              <c:layout>
                <c:manualLayout>
                  <c:x val="-3.3565197022003355E-2"/>
                  <c:y val="3.66649018952933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203-40F1-A313-3B92D2D22D1B}"/>
                </c:ext>
              </c:extLst>
            </c:dLbl>
            <c:dLbl>
              <c:idx val="3"/>
              <c:layout>
                <c:manualLayout>
                  <c:x val="0"/>
                  <c:y val="1.410188534434361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203-40F1-A313-3B92D2D22D1B}"/>
                </c:ext>
              </c:extLst>
            </c:dLbl>
            <c:dLbl>
              <c:idx val="4"/>
              <c:layout>
                <c:manualLayout>
                  <c:x val="0.13072760945411835"/>
                  <c:y val="-8.461131206606166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203-40F1-A313-3B92D2D22D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LightCond!$A$26:$A$30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LightCond!$C$26:$C$30</c:f>
              <c:numCache>
                <c:formatCode>0%</c:formatCode>
                <c:ptCount val="5"/>
                <c:pt idx="0">
                  <c:v>0.59712230215827333</c:v>
                </c:pt>
                <c:pt idx="1">
                  <c:v>2.5179856115107913E-2</c:v>
                </c:pt>
                <c:pt idx="2">
                  <c:v>3.5971223021582732E-2</c:v>
                </c:pt>
                <c:pt idx="3">
                  <c:v>9.7122302158273388E-2</c:v>
                </c:pt>
                <c:pt idx="4">
                  <c:v>0.2446043165467626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03-40F1-A313-3B92D2D22D1B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cap="none" baseline="0" dirty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intersection</a:t>
            </a:r>
            <a:r>
              <a:rPr lang="en-US" sz="2000" b="0" i="0" cap="all" baseline="0" dirty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| </a:t>
            </a:r>
            <a:r>
              <a:rPr lang="en-US" sz="2000" b="0" i="0" cap="small" baseline="0" dirty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INJURY CRASHES BY LIGHT CONDITION</a:t>
            </a:r>
            <a:endParaRPr lang="en-US" sz="2000" dirty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3877876444805579"/>
          <c:y val="2.26788007872684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523228174459839E-2"/>
          <c:y val="0.18529312429375486"/>
          <c:w val="0.87500014333070764"/>
          <c:h val="0.72369848789435198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418-4C67-B28C-650C1B752F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418-4C67-B28C-650C1B752F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418-4C67-B28C-650C1B752F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418-4C67-B28C-650C1B752F7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418-4C67-B28C-650C1B752F7A}"/>
              </c:ext>
            </c:extLst>
          </c:dPt>
          <c:dLbls>
            <c:dLbl>
              <c:idx val="0"/>
              <c:layout>
                <c:manualLayout>
                  <c:x val="-0.25397515177656049"/>
                  <c:y val="0.2338582003481597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557916571891754"/>
                      <c:h val="0.1257415012548482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418-4C67-B28C-650C1B752F7A}"/>
                </c:ext>
              </c:extLst>
            </c:dLbl>
            <c:dLbl>
              <c:idx val="1"/>
              <c:layout>
                <c:manualLayout>
                  <c:x val="0"/>
                  <c:y val="1.99634953228381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418-4C67-B28C-650C1B752F7A}"/>
                </c:ext>
              </c:extLst>
            </c:dLbl>
            <c:dLbl>
              <c:idx val="2"/>
              <c:layout>
                <c:manualLayout>
                  <c:x val="-1.6444436579505416E-2"/>
                  <c:y val="-1.0456948179071863E-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3418-4C67-B28C-650C1B752F7A}"/>
                </c:ext>
              </c:extLst>
            </c:dLbl>
            <c:dLbl>
              <c:idx val="3"/>
              <c:layout>
                <c:manualLayout>
                  <c:x val="-3.6543192398900883E-3"/>
                  <c:y val="-5.703855806525211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418-4C67-B28C-650C1B752F7A}"/>
                </c:ext>
              </c:extLst>
            </c:dLbl>
            <c:dLbl>
              <c:idx val="4"/>
              <c:layout>
                <c:manualLayout>
                  <c:x val="-4.8981058403374057E-2"/>
                  <c:y val="8.555783709787816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rgbClr val="0070C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3418-4C67-B28C-650C1B752F7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LightCond!$A$26:$A$30</c:f>
              <c:strCache>
                <c:ptCount val="5"/>
                <c:pt idx="0">
                  <c:v>Daylight</c:v>
                </c:pt>
                <c:pt idx="1">
                  <c:v>Dawn</c:v>
                </c:pt>
                <c:pt idx="2">
                  <c:v>Dusk</c:v>
                </c:pt>
                <c:pt idx="3">
                  <c:v>Dark (lighted)</c:v>
                </c:pt>
                <c:pt idx="4">
                  <c:v>Dark (non-lighted)</c:v>
                </c:pt>
              </c:strCache>
            </c:strRef>
          </c:cat>
          <c:val>
            <c:numRef>
              <c:f>LightCond!$E$26:$E$30</c:f>
              <c:numCache>
                <c:formatCode>0%</c:formatCode>
                <c:ptCount val="5"/>
                <c:pt idx="0">
                  <c:v>0.66012084592145015</c:v>
                </c:pt>
                <c:pt idx="1">
                  <c:v>4.0030211480362538E-2</c:v>
                </c:pt>
                <c:pt idx="2">
                  <c:v>3.5498489425981876E-2</c:v>
                </c:pt>
                <c:pt idx="3">
                  <c:v>0.1472809667673716</c:v>
                </c:pt>
                <c:pt idx="4">
                  <c:v>0.11706948640483383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418-4C67-B28C-650C1B752F7A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i="0" cap="all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FATALITIES BY SEAT BELT USE</a:t>
            </a:r>
            <a:endParaRPr lang="en-US" sz="2000" b="0" i="0" cap="small" baseline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9774467380766595"/>
          <c:y val="2.7718989227262856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D898-424C-A44C-4A85AB1C835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D898-424C-A44C-4A85AB1C8352}"/>
              </c:ext>
            </c:extLst>
          </c:dPt>
          <c:dLbls>
            <c:dLbl>
              <c:idx val="0"/>
              <c:layout>
                <c:manualLayout>
                  <c:x val="-9.1719982216434317E-3"/>
                  <c:y val="-0.2919080625805042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9405049457509863"/>
                      <c:h val="9.904819298280069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898-424C-A44C-4A85AB1C8352}"/>
                </c:ext>
              </c:extLst>
            </c:dLbl>
            <c:dLbl>
              <c:idx val="1"/>
              <c:layout>
                <c:manualLayout>
                  <c:x val="2.7001640559933881E-2"/>
                  <c:y val="-7.45421005770609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898-424C-A44C-4A85AB1C83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seatbelt!$A$21:$A$22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seatbelt!$C$21:$C$22</c:f>
              <c:numCache>
                <c:formatCode>0%</c:formatCode>
                <c:ptCount val="2"/>
                <c:pt idx="0">
                  <c:v>0.51582278481012656</c:v>
                </c:pt>
                <c:pt idx="1">
                  <c:v>0.48417721518987344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898-424C-A44C-4A85AB1C835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0"/>
          <a:lstStyle/>
          <a:p>
            <a:pPr algn="ctr">
              <a:defRPr sz="14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intersection|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FATALITIES</a:t>
            </a:r>
            <a:endParaRPr lang="en-US" sz="1600" b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38750166057252672"/>
          <c:y val="1.18268369767221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 algn="ctr">
            <a:defRPr sz="14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Intersection!$H$9:$H$19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Intersection!$J$9:$J$19</c:f>
              <c:numCache>
                <c:formatCode>General</c:formatCode>
                <c:ptCount val="11"/>
                <c:pt idx="0">
                  <c:v>28</c:v>
                </c:pt>
                <c:pt idx="1">
                  <c:v>48</c:v>
                </c:pt>
                <c:pt idx="2">
                  <c:v>35</c:v>
                </c:pt>
                <c:pt idx="3">
                  <c:v>38</c:v>
                </c:pt>
                <c:pt idx="4">
                  <c:v>26</c:v>
                </c:pt>
                <c:pt idx="5">
                  <c:v>24</c:v>
                </c:pt>
                <c:pt idx="6">
                  <c:v>26</c:v>
                </c:pt>
                <c:pt idx="7">
                  <c:v>19</c:v>
                </c:pt>
                <c:pt idx="8">
                  <c:v>21</c:v>
                </c:pt>
                <c:pt idx="9">
                  <c:v>23</c:v>
                </c:pt>
                <c:pt idx="10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11-41A1-94FA-D4DAECF44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0"/>
        <c:overlap val="-10"/>
        <c:axId val="488769103"/>
        <c:axId val="488770351"/>
      </c:barChart>
      <c:catAx>
        <c:axId val="488769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70351"/>
        <c:crosses val="autoZero"/>
        <c:auto val="1"/>
        <c:lblAlgn val="ctr"/>
        <c:lblOffset val="100"/>
        <c:noMultiLvlLbl val="0"/>
      </c:catAx>
      <c:valAx>
        <c:axId val="488770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88769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i="0" cap="all" baseline="0" dirty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 dirty="0">
                <a:effectLst/>
                <a:latin typeface="Franklin Gothic Book" panose="020B0503020102020204" pitchFamily="34" charset="0"/>
              </a:rPr>
              <a:t>SERIOUS INJURIES BY SEAT BELT USE</a:t>
            </a:r>
            <a:endParaRPr lang="en-US" sz="2000" b="0" i="0" cap="small" baseline="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6110855307705699"/>
          <c:y val="1.318842484489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405-4F69-ACA4-9AFDC70C25D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405-4F69-ACA4-9AFDC70C25D3}"/>
              </c:ext>
            </c:extLst>
          </c:dPt>
          <c:dLbls>
            <c:dLbl>
              <c:idx val="0"/>
              <c:layout>
                <c:manualLayout>
                  <c:x val="5.3197589685531767E-2"/>
                  <c:y val="-1.1407711613050422E-2"/>
                </c:manualLayout>
              </c:layout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405-4F69-ACA4-9AFDC70C25D3}"/>
                </c:ext>
              </c:extLst>
            </c:dLbl>
            <c:dLbl>
              <c:idx val="1"/>
              <c:layout>
                <c:manualLayout>
                  <c:x val="-5.6866388974189275E-2"/>
                  <c:y val="2.851927903262501E-3"/>
                </c:manualLayout>
              </c:layout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405-4F69-ACA4-9AFDC70C25D3}"/>
                </c:ext>
              </c:extLst>
            </c:dLbl>
            <c:spPr>
              <a:solidFill>
                <a:schemeClr val="lt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noFill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seatbelt!$A$21:$A$22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seatbelt!$E$21:$E$22</c:f>
              <c:numCache>
                <c:formatCode>0%</c:formatCode>
                <c:ptCount val="2"/>
                <c:pt idx="0">
                  <c:v>0.28016979987871438</c:v>
                </c:pt>
                <c:pt idx="1">
                  <c:v>0.71983020012128562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405-4F69-ACA4-9AFDC70C25D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lvl="2" algn="ctr" rtl="0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FATAL CRASHES BY SPEED/AGGRESSIVE DRIVING</a:t>
            </a:r>
          </a:p>
        </c:rich>
      </c:tx>
      <c:layout>
        <c:manualLayout>
          <c:xMode val="edge"/>
          <c:yMode val="edge"/>
          <c:x val="0.20550970440734218"/>
          <c:y val="3.350230861921357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lvl="2" algn="ctr" rtl="0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4170749271033762E-2"/>
          <c:y val="0.26017686066604856"/>
          <c:w val="0.91248142333032956"/>
          <c:h val="0.68635578668338104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1C5F-4001-A026-46E4631AC1F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1C5F-4001-A026-46E4631AC1FE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C5F-4001-A026-46E4631AC1FE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1C5F-4001-A026-46E4631AC1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speedAgg!$A$20:$A$21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speedAgg!$C$20:$C$21</c:f>
              <c:numCache>
                <c:formatCode>0%</c:formatCode>
                <c:ptCount val="2"/>
                <c:pt idx="0">
                  <c:v>0.29746835443037972</c:v>
                </c:pt>
                <c:pt idx="1">
                  <c:v>0.70253164556962022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C5F-4001-A026-46E4631AC1F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t" anchorCtr="0"/>
          <a:lstStyle/>
          <a:p>
            <a:pPr algn="ctr">
              <a:defRPr sz="16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SPEED/AGGRESSIVE DRIVING</a:t>
            </a:r>
          </a:p>
        </c:rich>
      </c:tx>
      <c:layout>
        <c:manualLayout>
          <c:xMode val="edge"/>
          <c:yMode val="edge"/>
          <c:x val="0.15530482522608505"/>
          <c:y val="8.218045676144761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algn="ctr">
            <a:defRPr sz="16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0618064189344742E-2"/>
          <c:y val="0.25162110767981516"/>
          <c:w val="0.89603406893217297"/>
          <c:h val="0.67209610862297242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ACEA-4C55-AD66-582CAE44E5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ACEA-4C55-AD66-582CAE44E53E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ACEA-4C55-AD66-582CAE44E53E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CEA-4C55-AD66-582CAE44E5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speedAgg!$A$20:$A$21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speedAgg!$E$20:$E$21</c:f>
              <c:numCache>
                <c:formatCode>0%</c:formatCode>
                <c:ptCount val="2"/>
                <c:pt idx="0">
                  <c:v>0.29593693147362038</c:v>
                </c:pt>
                <c:pt idx="1">
                  <c:v>0.70406306852637968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CEA-4C55-AD66-582CAE44E53E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ALCOHOL INVOLVEMENT*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335333645513202E-2"/>
          <c:y val="0.19146121971072025"/>
          <c:w val="0.86042411864933677"/>
          <c:h val="0.72561487183505058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860-406C-BDA5-D344F10F25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860-406C-BDA5-D344F10F25A1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860-406C-BDA5-D344F10F25A1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860-406C-BDA5-D344F10F25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alcohol!$A$19:$A$20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alcohol!$C$19:$C$20</c:f>
              <c:numCache>
                <c:formatCode>0%</c:formatCode>
                <c:ptCount val="2"/>
                <c:pt idx="0">
                  <c:v>0.36075949367088606</c:v>
                </c:pt>
                <c:pt idx="1">
                  <c:v>0.63924050632911389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860-406C-BDA5-D344F10F25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1" i="0" u="none" strike="noStrike" kern="1200" cap="all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INJURY CRASHES BY ALCOHOL INVOLVEMENT*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17361862936666086"/>
          <c:y val="8.555832472488800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1" i="0" u="none" strike="noStrike" kern="1200" cap="all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335333645513202E-2"/>
          <c:y val="0.19146121971072025"/>
          <c:w val="0.86042411864933677"/>
          <c:h val="0.72561487183505058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C728-45D8-9C35-D1548BB751A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C728-45D8-9C35-D1548BB751A8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728-45D8-9C35-D1548BB751A8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728-45D8-9C35-D1548BB751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alcohol!$A$19:$A$20</c:f>
              <c:strCache>
                <c:ptCount val="2"/>
                <c:pt idx="0">
                  <c:v>Yes</c:v>
                </c:pt>
                <c:pt idx="1">
                  <c:v>No</c:v>
                </c:pt>
              </c:strCache>
            </c:strRef>
          </c:cat>
          <c:val>
            <c:numRef>
              <c:f>alcohol!$E$19:$E$20</c:f>
              <c:numCache>
                <c:formatCode>0%</c:formatCode>
                <c:ptCount val="2"/>
                <c:pt idx="0">
                  <c:v>0.19890842935112188</c:v>
                </c:pt>
                <c:pt idx="1">
                  <c:v>0.80109157064887815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728-45D8-9C35-D1548BB751A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intersection| </a:t>
            </a:r>
            <a:r>
              <a:rPr lang="en-US" sz="200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FATAL CRASHES BY OTHER FACTORS</a:t>
            </a:r>
          </a:p>
        </c:rich>
      </c:tx>
      <c:layout>
        <c:manualLayout>
          <c:xMode val="edge"/>
          <c:yMode val="edge"/>
          <c:x val="0.26688652861881207"/>
          <c:y val="1.574536853358358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other!$A$38:$A$46</c:f>
              <c:strCache>
                <c:ptCount val="9"/>
                <c:pt idx="0">
                  <c:v>Lane Departure</c:v>
                </c:pt>
                <c:pt idx="1">
                  <c:v>Young Driver</c:v>
                </c:pt>
                <c:pt idx="2">
                  <c:v>Older Driver</c:v>
                </c:pt>
                <c:pt idx="3">
                  <c:v>Distracted</c:v>
                </c:pt>
                <c:pt idx="4">
                  <c:v>Local Rd</c:v>
                </c:pt>
                <c:pt idx="5">
                  <c:v>Oil Region</c:v>
                </c:pt>
                <c:pt idx="6">
                  <c:v>Large Truck</c:v>
                </c:pt>
                <c:pt idx="7">
                  <c:v>Pedestrian/Cycle</c:v>
                </c:pt>
                <c:pt idx="8">
                  <c:v>Motorcycle</c:v>
                </c:pt>
              </c:strCache>
            </c:strRef>
          </c:cat>
          <c:val>
            <c:numRef>
              <c:f>other!$C$38:$C$46</c:f>
              <c:numCache>
                <c:formatCode>0%</c:formatCode>
                <c:ptCount val="9"/>
                <c:pt idx="0">
                  <c:v>0.26265822784810128</c:v>
                </c:pt>
                <c:pt idx="1">
                  <c:v>0.12341772151898735</c:v>
                </c:pt>
                <c:pt idx="2">
                  <c:v>0.26582278481012656</c:v>
                </c:pt>
                <c:pt idx="3">
                  <c:v>2.8481012658227847E-2</c:v>
                </c:pt>
                <c:pt idx="4">
                  <c:v>0.27531645569620256</c:v>
                </c:pt>
                <c:pt idx="5">
                  <c:v>0.38607594936708861</c:v>
                </c:pt>
                <c:pt idx="6">
                  <c:v>0.29430379746835444</c:v>
                </c:pt>
                <c:pt idx="7">
                  <c:v>7.5949367088607597E-2</c:v>
                </c:pt>
                <c:pt idx="8">
                  <c:v>0.12341772151898735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4E-4DD2-9C53-1C6AB179B0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intersection| </a:t>
            </a:r>
            <a:r>
              <a:rPr lang="en-US" sz="2000" cap="small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SERIOUS INJURY CRASHES BY OTHER FACTORS</a:t>
            </a:r>
          </a:p>
        </c:rich>
      </c:tx>
      <c:layout>
        <c:manualLayout>
          <c:xMode val="edge"/>
          <c:yMode val="edge"/>
          <c:x val="0.21628904495046228"/>
          <c:y val="5.570411350619007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108512888555161"/>
          <c:y val="0.1836633578934847"/>
          <c:w val="0.85545169327903392"/>
          <c:h val="0.4887978896505181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other!$A$38:$A$46</c:f>
              <c:strCache>
                <c:ptCount val="9"/>
                <c:pt idx="0">
                  <c:v>Lane Departure</c:v>
                </c:pt>
                <c:pt idx="1">
                  <c:v>Young Driver</c:v>
                </c:pt>
                <c:pt idx="2">
                  <c:v>Older Driver</c:v>
                </c:pt>
                <c:pt idx="3">
                  <c:v>Distracted</c:v>
                </c:pt>
                <c:pt idx="4">
                  <c:v>Local Rd</c:v>
                </c:pt>
                <c:pt idx="5">
                  <c:v>Oil Region</c:v>
                </c:pt>
                <c:pt idx="6">
                  <c:v>Large Truck</c:v>
                </c:pt>
                <c:pt idx="7">
                  <c:v>Pedestrian/Cycle</c:v>
                </c:pt>
                <c:pt idx="8">
                  <c:v>Motorcycle</c:v>
                </c:pt>
              </c:strCache>
            </c:strRef>
          </c:cat>
          <c:val>
            <c:numRef>
              <c:f>other!$F$38:$F$46</c:f>
              <c:numCache>
                <c:formatCode>0%</c:formatCode>
                <c:ptCount val="9"/>
                <c:pt idx="0">
                  <c:v>0.21831412977562159</c:v>
                </c:pt>
                <c:pt idx="1">
                  <c:v>0.12674348089751364</c:v>
                </c:pt>
                <c:pt idx="2">
                  <c:v>0.2031534263189812</c:v>
                </c:pt>
                <c:pt idx="3">
                  <c:v>5.1546391752577317E-2</c:v>
                </c:pt>
                <c:pt idx="4">
                  <c:v>0.22862340812613705</c:v>
                </c:pt>
                <c:pt idx="5">
                  <c:v>0.30321406913280774</c:v>
                </c:pt>
                <c:pt idx="6">
                  <c:v>0.16616130988477865</c:v>
                </c:pt>
                <c:pt idx="7">
                  <c:v>8.247422680412371E-2</c:v>
                </c:pt>
                <c:pt idx="8">
                  <c:v>0.11522134627046694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48D-4FCC-92CA-B77B1E189FC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27"/>
        <c:axId val="399088256"/>
        <c:axId val="399086176"/>
      </c:barChart>
      <c:catAx>
        <c:axId val="39908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3300000" spcFirstLastPara="1" vertOverflow="ellipsis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6176"/>
        <c:crosses val="autoZero"/>
        <c:auto val="1"/>
        <c:lblAlgn val="ctr"/>
        <c:lblOffset val="100"/>
        <c:noMultiLvlLbl val="0"/>
      </c:catAx>
      <c:valAx>
        <c:axId val="399086176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r>
                  <a:rPr lang="en-US" sz="1100">
                    <a:latin typeface="Franklin Gothic Book" panose="020B0503020102020204" pitchFamily="34" charset="0"/>
                  </a:rPr>
                  <a:t>Share of Events Involving Both Factors</a:t>
                </a:r>
              </a:p>
            </c:rich>
          </c:tx>
          <c:layout>
            <c:manualLayout>
              <c:xMode val="edge"/>
              <c:yMode val="edge"/>
              <c:x val="8.5852490533448282E-3"/>
              <c:y val="0.2043330893798183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39908825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t" anchorCtr="1"/>
          <a:lstStyle/>
          <a:p>
            <a:pPr algn="ctr"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intersection| 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INJURIES</a:t>
            </a:r>
            <a:endParaRPr lang="en-US" sz="2000" b="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34778222746726684"/>
          <c:y val="7.759679229469421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Intersection!$H$9:$H$19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Intersection!$K$9:$K$19</c:f>
              <c:numCache>
                <c:formatCode>General</c:formatCode>
                <c:ptCount val="11"/>
                <c:pt idx="0">
                  <c:v>161</c:v>
                </c:pt>
                <c:pt idx="1">
                  <c:v>197</c:v>
                </c:pt>
                <c:pt idx="2">
                  <c:v>161</c:v>
                </c:pt>
                <c:pt idx="3">
                  <c:v>143</c:v>
                </c:pt>
                <c:pt idx="4">
                  <c:v>173</c:v>
                </c:pt>
                <c:pt idx="5">
                  <c:v>132</c:v>
                </c:pt>
                <c:pt idx="6">
                  <c:v>124</c:v>
                </c:pt>
                <c:pt idx="7">
                  <c:v>123</c:v>
                </c:pt>
                <c:pt idx="8">
                  <c:v>132</c:v>
                </c:pt>
                <c:pt idx="9">
                  <c:v>132</c:v>
                </c:pt>
                <c:pt idx="10">
                  <c:v>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CF-454E-9F3B-068AC4B0BBF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10"/>
        <c:axId val="496664815"/>
        <c:axId val="496665231"/>
      </c:barChart>
      <c:catAx>
        <c:axId val="4966648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5231"/>
        <c:crosses val="autoZero"/>
        <c:auto val="1"/>
        <c:lblAlgn val="ctr"/>
        <c:lblOffset val="100"/>
        <c:noMultiLvlLbl val="0"/>
      </c:catAx>
      <c:valAx>
        <c:axId val="496665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4966648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000" b="0" i="0" u="none" strike="noStrike" kern="120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baseline="0">
                <a:effectLst/>
                <a:latin typeface="Franklin Gothic Book" panose="020B0503020102020204" pitchFamily="34" charset="0"/>
              </a:rPr>
              <a:t>intersection| </a:t>
            </a:r>
            <a:r>
              <a:rPr lang="en-US" sz="2000" b="0" i="0" cap="small" baseline="0">
                <a:effectLst/>
                <a:latin typeface="Franklin Gothic Book" panose="020B0503020102020204" pitchFamily="34" charset="0"/>
              </a:rPr>
              <a:t>SHARE IN ALL FATAL CRASHES</a:t>
            </a:r>
            <a:endParaRPr lang="en-US" sz="2000" cap="small" baseline="0"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30886425437606541"/>
          <c:y val="2.0760581222575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2000" b="0" i="0" u="none" strike="noStrike" kern="120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2433295018203429E-2"/>
          <c:y val="0.14118866036060165"/>
          <c:w val="0.89856555607195521"/>
          <c:h val="0.71326038208745701"/>
        </c:manualLayout>
      </c:layout>
      <c:areaChart>
        <c:grouping val="standard"/>
        <c:varyColors val="0"/>
        <c:ser>
          <c:idx val="0"/>
          <c:order val="0"/>
          <c:tx>
            <c:strRef>
              <c:f>Intersection!$C$28</c:f>
              <c:strCache>
                <c:ptCount val="1"/>
                <c:pt idx="0">
                  <c:v>Fatal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dLbls>
            <c:dLbl>
              <c:idx val="0"/>
              <c:layout>
                <c:manualLayout>
                  <c:x val="1.7273771736219441E-3"/>
                  <c:y val="-0.253220409272433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176-4394-8A5E-64EFD6EE63B5}"/>
                </c:ext>
              </c:extLst>
            </c:dLbl>
            <c:dLbl>
              <c:idx val="1"/>
              <c:layout>
                <c:manualLayout>
                  <c:x val="1.7273249779605488E-3"/>
                  <c:y val="-0.269146191926716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176-4394-8A5E-64EFD6EE63B5}"/>
                </c:ext>
              </c:extLst>
            </c:dLbl>
            <c:dLbl>
              <c:idx val="2"/>
              <c:layout>
                <c:manualLayout>
                  <c:x val="-1.7273771736219441E-3"/>
                  <c:y val="-0.247188171181394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176-4394-8A5E-64EFD6EE63B5}"/>
                </c:ext>
              </c:extLst>
            </c:dLbl>
            <c:dLbl>
              <c:idx val="3"/>
              <c:layout>
                <c:manualLayout>
                  <c:x val="-1.1755789478154369E-2"/>
                  <c:y val="-0.269689806032397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176-4394-8A5E-64EFD6EE63B5}"/>
                </c:ext>
              </c:extLst>
            </c:dLbl>
            <c:dLbl>
              <c:idx val="4"/>
              <c:layout>
                <c:manualLayout>
                  <c:x val="3.4967183346867321E-3"/>
                  <c:y val="-0.181924855539584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176-4394-8A5E-64EFD6EE63B5}"/>
                </c:ext>
              </c:extLst>
            </c:dLbl>
            <c:dLbl>
              <c:idx val="5"/>
              <c:layout>
                <c:manualLayout>
                  <c:x val="-6.179689404086674E-17"/>
                  <c:y val="-0.188090726100499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C176-4394-8A5E-64EFD6EE63B5}"/>
                </c:ext>
              </c:extLst>
            </c:dLbl>
            <c:dLbl>
              <c:idx val="6"/>
              <c:layout>
                <c:manualLayout>
                  <c:x val="-1.6434536360681806E-3"/>
                  <c:y val="-0.2161867852174284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C176-4394-8A5E-64EFD6EE63B5}"/>
                </c:ext>
              </c:extLst>
            </c:dLbl>
            <c:dLbl>
              <c:idx val="7"/>
              <c:layout>
                <c:manualLayout>
                  <c:x val="-5.5883262770373933E-3"/>
                  <c:y val="-0.178830380122286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C176-4394-8A5E-64EFD6EE63B5}"/>
                </c:ext>
              </c:extLst>
            </c:dLbl>
            <c:dLbl>
              <c:idx val="8"/>
              <c:layout>
                <c:manualLayout>
                  <c:x val="1.0025412220346471E-2"/>
                  <c:y val="-0.218826039066555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C176-4394-8A5E-64EFD6EE63B5}"/>
                </c:ext>
              </c:extLst>
            </c:dLbl>
            <c:dLbl>
              <c:idx val="9"/>
              <c:layout>
                <c:manualLayout>
                  <c:x val="-1.2359378808173348E-16"/>
                  <c:y val="-0.22139875297772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176-4394-8A5E-64EFD6EE63B5}"/>
                </c:ext>
              </c:extLst>
            </c:dLbl>
            <c:dLbl>
              <c:idx val="10"/>
              <c:layout>
                <c:manualLayout>
                  <c:x val="-6.7415572280573348E-3"/>
                  <c:y val="-0.29311947577332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C176-4394-8A5E-64EFD6EE63B5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Intersection!$A$31:$A$41</c:f>
              <c:numCache>
                <c:formatCode>General</c:formatCode>
                <c:ptCount val="11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</c:numCache>
            </c:numRef>
          </c:cat>
          <c:val>
            <c:numRef>
              <c:f>Intersection!$C$31:$C$41</c:f>
              <c:numCache>
                <c:formatCode>0%</c:formatCode>
                <c:ptCount val="11"/>
                <c:pt idx="0">
                  <c:v>0.2153846153846154</c:v>
                </c:pt>
                <c:pt idx="1">
                  <c:v>0.2857142857142857</c:v>
                </c:pt>
                <c:pt idx="2">
                  <c:v>0.24060150375939848</c:v>
                </c:pt>
                <c:pt idx="3">
                  <c:v>0.27272727272727271</c:v>
                </c:pt>
                <c:pt idx="4">
                  <c:v>0.18018018018018017</c:v>
                </c:pt>
                <c:pt idx="5">
                  <c:v>0.18627450980392157</c:v>
                </c:pt>
                <c:pt idx="6">
                  <c:v>0.23584905660377359</c:v>
                </c:pt>
                <c:pt idx="7">
                  <c:v>0.17894736842105263</c:v>
                </c:pt>
                <c:pt idx="8">
                  <c:v>0.21978021978021978</c:v>
                </c:pt>
                <c:pt idx="9">
                  <c:v>0.21875</c:v>
                </c:pt>
                <c:pt idx="10">
                  <c:v>0.28235294117647058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176-4394-8A5E-64EFD6EE63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784909440"/>
        <c:axId val="784911104"/>
      </c:areaChart>
      <c:catAx>
        <c:axId val="7849094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11104"/>
        <c:crosses val="autoZero"/>
        <c:auto val="1"/>
        <c:lblAlgn val="ctr"/>
        <c:lblOffset val="100"/>
        <c:noMultiLvlLbl val="0"/>
      </c:catAx>
      <c:valAx>
        <c:axId val="784911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78490944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000" b="1" i="0" u="none" strike="noStrike" kern="1200" cap="all" baseline="0">
                <a:solidFill>
                  <a:schemeClr val="tx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 i="0" cap="all" baseline="0">
                <a:solidFill>
                  <a:schemeClr val="tx1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ROAD TYPE</a:t>
            </a:r>
            <a:endParaRPr lang="en-US" sz="2000" b="0" i="0" cap="small" baseline="0">
              <a:solidFill>
                <a:schemeClr val="tx1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9100805888207459"/>
          <c:y val="2.7698517300211675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2000" b="1" i="0" u="none" strike="noStrike" kern="1200" cap="all" baseline="0">
              <a:solidFill>
                <a:schemeClr val="tx1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980228622737949E-2"/>
          <c:y val="0.23951254039856928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C0D-4235-B865-1696ABB3096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C0D-4235-B865-1696ABB3096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C0D-4235-B865-1696ABB30965}"/>
              </c:ext>
            </c:extLst>
          </c:dPt>
          <c:dLbls>
            <c:dLbl>
              <c:idx val="0"/>
              <c:layout>
                <c:manualLayout>
                  <c:x val="7.148374545287102E-2"/>
                  <c:y val="-0.5452484186396617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5C0D-4235-B865-1696ABB30965}"/>
                </c:ext>
              </c:extLst>
            </c:dLbl>
            <c:dLbl>
              <c:idx val="1"/>
              <c:layout>
                <c:manualLayout>
                  <c:x val="-1.4581570436776282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C0D-4235-B865-1696ABB30965}"/>
                </c:ext>
              </c:extLst>
            </c:dLbl>
            <c:dLbl>
              <c:idx val="2"/>
              <c:layout>
                <c:manualLayout>
                  <c:x val="0.1166525634942101"/>
                  <c:y val="-1.94049060288139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C0D-4235-B865-1696ABB309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roadtype!$A$21:$A$23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roadtype!$C$21:$C$23</c:f>
              <c:numCache>
                <c:formatCode>0%</c:formatCode>
                <c:ptCount val="3"/>
                <c:pt idx="0">
                  <c:v>0.75800711743772242</c:v>
                </c:pt>
                <c:pt idx="1">
                  <c:v>9.6085409252669035E-2</c:v>
                </c:pt>
                <c:pt idx="2">
                  <c:v>0.14590747330960854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0D-4235-B865-1696ABB3096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0" i="0" cap="none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intersection</a:t>
            </a:r>
            <a:r>
              <a:rPr lang="en-US" sz="2000" b="0" i="0" cap="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| </a:t>
            </a:r>
            <a:r>
              <a:rPr lang="en-US" sz="2000" b="0" i="0" cap="small" baseline="0">
                <a:solidFill>
                  <a:sysClr val="windowText" lastClr="000000"/>
                </a:solidFill>
                <a:effectLst/>
                <a:latin typeface="Franklin Gothic Book" panose="020B0503020102020204" pitchFamily="34" charset="0"/>
              </a:rPr>
              <a:t>SERIOUS INJURY CRASHES BY ROAD TYPE</a:t>
            </a:r>
            <a:endParaRPr lang="en-US" sz="2000">
              <a:solidFill>
                <a:sysClr val="windowText" lastClr="000000"/>
              </a:solidFill>
              <a:effectLst/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4077600865002441"/>
          <c:y val="1.039973894198624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325301204819289E-2"/>
          <c:y val="0.25092022887842536"/>
          <c:w val="0.82898259705488619"/>
          <c:h val="0.7070512228684982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9E4-465D-B555-E985F93774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9E4-465D-B555-E985F93774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89E4-465D-B555-E985F9377401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9E4-465D-B555-E985F9377401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9E4-465D-B555-E985F9377401}"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bg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9E4-465D-B555-E985F93774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roadtype!$A$21:$A$23</c:f>
              <c:strCache>
                <c:ptCount val="3"/>
                <c:pt idx="0">
                  <c:v>Rural</c:v>
                </c:pt>
                <c:pt idx="1">
                  <c:v>Urban Interstate</c:v>
                </c:pt>
                <c:pt idx="2">
                  <c:v>Urban</c:v>
                </c:pt>
              </c:strCache>
            </c:strRef>
          </c:cat>
          <c:val>
            <c:numRef>
              <c:f>roadtype!$E$21:$E$23</c:f>
              <c:numCache>
                <c:formatCode>0%</c:formatCode>
                <c:ptCount val="3"/>
                <c:pt idx="0">
                  <c:v>0.46926536731634183</c:v>
                </c:pt>
                <c:pt idx="1">
                  <c:v>0.14767616191904048</c:v>
                </c:pt>
                <c:pt idx="2">
                  <c:v>0.38305847076461769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9E4-465D-B555-E985F937740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FATALITIES BY GENDER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32767865933220264"/>
          <c:y val="3.3559630014956781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92FF-40F0-9A4B-0CAD7768D72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92FF-40F0-9A4B-0CAD7768D72D}"/>
              </c:ext>
            </c:extLst>
          </c:dPt>
          <c:dLbls>
            <c:dLbl>
              <c:idx val="0"/>
              <c:layout>
                <c:manualLayout>
                  <c:x val="8.3352229787000704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2FF-40F0-9A4B-0CAD7768D72D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2FF-40F0-9A4B-0CAD7768D7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 Gen'!$A$20:$A$21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' Gen'!$C$20:$C$21</c:f>
              <c:numCache>
                <c:formatCode>0%</c:formatCode>
                <c:ptCount val="2"/>
                <c:pt idx="0">
                  <c:v>0.27848101265822783</c:v>
                </c:pt>
                <c:pt idx="1">
                  <c:v>0.72151898734177211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FF-40F0-9A4B-0CAD7768D72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all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0" cap="none" baseline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</a:t>
            </a: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SERIOUS INJURIES BY GENDER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9127289348166951"/>
          <c:y val="9.805473307108196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all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22805395202661"/>
          <c:y val="0.20873595713471141"/>
          <c:w val="0.80211993740662479"/>
          <c:h val="0.67379065956307704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F198-4293-B263-8E6079FBEC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F198-4293-B263-8E6079FBEC56}"/>
              </c:ext>
            </c:extLst>
          </c:dPt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198-4293-B263-8E6079FBEC56}"/>
                </c:ext>
              </c:extLst>
            </c:dLbl>
            <c:dLbl>
              <c:idx val="1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198-4293-B263-8E6079FBEC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eparator>,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 Gen'!$A$20:$A$21</c:f>
              <c:strCache>
                <c:ptCount val="2"/>
                <c:pt idx="0">
                  <c:v>Female</c:v>
                </c:pt>
                <c:pt idx="1">
                  <c:v>Male</c:v>
                </c:pt>
              </c:strCache>
            </c:strRef>
          </c:cat>
          <c:val>
            <c:numRef>
              <c:f>' Gen'!$D$20:$D$21</c:f>
              <c:numCache>
                <c:formatCode>General</c:formatCode>
                <c:ptCount val="2"/>
                <c:pt idx="0">
                  <c:v>628</c:v>
                </c:pt>
                <c:pt idx="1">
                  <c:v>1019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198-4293-B263-8E6079FBEC5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000" b="0" i="0" u="none" strike="noStrike" kern="1200" spc="0" baseline="0">
                <a:solidFill>
                  <a:sysClr val="windowText" lastClr="000000"/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r>
              <a:rPr lang="en-US" sz="2000" b="0">
                <a:solidFill>
                  <a:sysClr val="windowText" lastClr="000000"/>
                </a:solidFill>
                <a:latin typeface="Franklin Gothic Book" panose="020B0503020102020204" pitchFamily="34" charset="0"/>
              </a:rPr>
              <a:t>intersection| </a:t>
            </a:r>
            <a:r>
              <a:rPr lang="en-US" sz="2000" b="0" i="0" u="none" strike="noStrike" cap="small" baseline="0">
                <a:effectLst/>
                <a:latin typeface="Franklin Gothic Book" panose="020B0503020102020204" pitchFamily="34" charset="0"/>
              </a:rPr>
              <a:t>FATAL CRASHES BY DAY OF WEEK</a:t>
            </a:r>
            <a:endParaRPr lang="en-US" sz="2000" b="0" cap="small" baseline="0">
              <a:solidFill>
                <a:sysClr val="windowText" lastClr="000000"/>
              </a:solidFill>
              <a:latin typeface="Franklin Gothic Book" panose="020B0503020102020204" pitchFamily="34" charset="0"/>
            </a:endParaRPr>
          </a:p>
        </c:rich>
      </c:tx>
      <c:layout>
        <c:manualLayout>
          <c:xMode val="edge"/>
          <c:yMode val="edge"/>
          <c:x val="0.27981874501559545"/>
          <c:y val="2.014232902563044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2000" b="0" i="0" u="none" strike="noStrike" kern="1200" spc="0" baseline="0">
              <a:solidFill>
                <a:sysClr val="windowText" lastClr="000000"/>
              </a:solidFill>
              <a:latin typeface="Franklin Gothic Book" panose="020B0503020102020204" pitchFamily="34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043248206853027E-2"/>
          <c:y val="0.16806490750751726"/>
          <c:w val="0.88659877414925625"/>
          <c:h val="0.6590188574337475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 w="12700" cap="flat" cmpd="sng" algn="ctr">
                <a:solidFill>
                  <a:schemeClr val="accent1"/>
                </a:solidFill>
                <a:prstDash val="solid"/>
                <a:miter lim="800000"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Franklin Gothic Book" panose="020B05030201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DOW!$A$26:$A$32</c:f>
              <c:strCache>
                <c:ptCount val="7"/>
                <c:pt idx="0">
                  <c:v>Sun</c:v>
                </c:pt>
                <c:pt idx="1">
                  <c:v>Mon</c:v>
                </c:pt>
                <c:pt idx="2">
                  <c:v>Tue</c:v>
                </c:pt>
                <c:pt idx="3">
                  <c:v>Wed</c:v>
                </c:pt>
                <c:pt idx="4">
                  <c:v>Thur</c:v>
                </c:pt>
                <c:pt idx="5">
                  <c:v>Fri</c:v>
                </c:pt>
                <c:pt idx="6">
                  <c:v>Sat</c:v>
                </c:pt>
              </c:strCache>
            </c:strRef>
          </c:cat>
          <c:val>
            <c:numRef>
              <c:f>DOW!$C$26:$C$32</c:f>
              <c:numCache>
                <c:formatCode>0%</c:formatCode>
                <c:ptCount val="7"/>
                <c:pt idx="0">
                  <c:v>0.14234875444839859</c:v>
                </c:pt>
                <c:pt idx="1">
                  <c:v>0.13523131672597866</c:v>
                </c:pt>
                <c:pt idx="2">
                  <c:v>0.10676156583629894</c:v>
                </c:pt>
                <c:pt idx="3">
                  <c:v>0.13879003558718861</c:v>
                </c:pt>
                <c:pt idx="4">
                  <c:v>0.13879003558718861</c:v>
                </c:pt>
                <c:pt idx="5">
                  <c:v>0.1708185053380783</c:v>
                </c:pt>
                <c:pt idx="6">
                  <c:v>0.16725978647686832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A7-4E67-9D4A-6C3D51353D7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0"/>
        <c:overlap val="-30"/>
        <c:axId val="556021968"/>
        <c:axId val="556038192"/>
      </c:barChart>
      <c:catAx>
        <c:axId val="55602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38192"/>
        <c:crosses val="autoZero"/>
        <c:auto val="1"/>
        <c:lblAlgn val="ctr"/>
        <c:lblOffset val="100"/>
        <c:noMultiLvlLbl val="0"/>
      </c:catAx>
      <c:valAx>
        <c:axId val="556038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pPr>
            <a:endParaRPr lang="en-US"/>
          </a:p>
        </c:txPr>
        <c:crossAx val="556021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0.92316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8120" y="4110934"/>
          <a:ext cx="1511320" cy="34219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0.82945</cdr:x>
      <cdr:y>0.93113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8344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0.80934</cdr:x>
      <cdr:y>0.93176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2988" y="4144631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0.80947</cdr:x>
      <cdr:y>0.93184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47559" y="4149584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0.78187</cdr:x>
      <cdr:y>0.9175</cdr:y>
    </cdr:from>
    <cdr:to>
      <cdr:x>1</cdr:x>
      <cdr:y>0.99548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4810" y="3550442"/>
          <a:ext cx="132931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0.78187</cdr:x>
      <cdr:y>0.9175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4807" y="3375648"/>
          <a:ext cx="1329313" cy="303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0.92196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4809" y="4105584"/>
          <a:ext cx="1514631" cy="347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0.91462</cdr:y>
    </cdr:from>
    <cdr:to>
      <cdr:x>1</cdr:x>
      <cdr:y>0.99671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362046"/>
          <a:ext cx="132928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0.92196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434809" y="4105584"/>
          <a:ext cx="1514631" cy="347544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0.78253</cdr:x>
      <cdr:y>0.91841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70857" y="3602700"/>
          <a:ext cx="1325880" cy="320076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>
              <a:latin typeface="+mn-lt"/>
            </a:rPr>
            <a:t>2011-2021</a:t>
          </a:r>
          <a:r>
            <a:rPr lang="en-US" sz="2000" baseline="0">
              <a:latin typeface="+mn-lt"/>
            </a:rPr>
            <a:t> </a:t>
          </a:r>
          <a:endParaRPr lang="en-US" sz="2000">
            <a:latin typeface="+mn-lt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0.78205</cdr:x>
      <cdr:y>0.91742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9760" y="3372333"/>
          <a:ext cx="1329288" cy="303555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0.80819</cdr:x>
      <cdr:y>0.92948</cdr:y>
    </cdr:from>
    <cdr:to>
      <cdr:x>0.99821</cdr:x>
      <cdr:y>0.99393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5639149" y="4352077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0.7822</cdr:x>
      <cdr:y>0.92147</cdr:y>
    </cdr:from>
    <cdr:to>
      <cdr:x>1</cdr:x>
      <cdr:y>0.99951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562753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0" baseline="0"/>
            <a:t> </a:t>
          </a:r>
          <a:endParaRPr lang="en-US" sz="2000" b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0.7822</cdr:x>
      <cdr:y>0.91696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67210" y="3332048"/>
          <a:ext cx="1327408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0.91696</cdr:y>
    </cdr:from>
    <cdr:to>
      <cdr:x>1</cdr:x>
      <cdr:y>0.99701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56671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0.77995</cdr:x>
      <cdr:y>0.91995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4711570" y="3467955"/>
          <a:ext cx="1329292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195432" y="3689609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0.82334</cdr:x>
      <cdr:y>0.92421</cdr:y>
    </cdr:from>
    <cdr:to>
      <cdr:x>1</cdr:x>
      <cdr:y>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6195432" y="3679483"/>
          <a:ext cx="1329323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2000" b="1" baseline="0"/>
            <a:t> </a:t>
          </a:r>
          <a:endParaRPr lang="en-US" sz="2000" b="1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0.82924</cdr:x>
      <cdr:y>0.93113</cdr:y>
    </cdr:from>
    <cdr:to>
      <cdr:x>0.99978</cdr:x>
      <cdr:y>1</cdr:y>
    </cdr:to>
    <cdr:sp macro="" textlink="">
      <cdr:nvSpPr>
        <cdr:cNvPr id="2" name="TextBox 2"/>
        <cdr:cNvSpPr txBox="1"/>
      </cdr:nvSpPr>
      <cdr:spPr>
        <a:xfrm xmlns:a="http://schemas.openxmlformats.org/drawingml/2006/main">
          <a:off x="6446670" y="4079748"/>
          <a:ext cx="1325880" cy="301752"/>
        </a:xfrm>
        <a:prstGeom xmlns:a="http://schemas.openxmlformats.org/drawingml/2006/main" prst="rect">
          <a:avLst/>
        </a:prstGeom>
        <a:solidFill xmlns:a="http://schemas.openxmlformats.org/drawingml/2006/main">
          <a:schemeClr val="lt1"/>
        </a:solidFill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0"/>
            <a:t>2011-2021</a:t>
          </a:r>
          <a:r>
            <a:rPr lang="en-US" sz="1400" b="1" baseline="0"/>
            <a:t> </a:t>
          </a:r>
          <a:endParaRPr lang="en-US" sz="1400" b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B1C64EA1-87D2-4B0E-BCA8-DA780AC0E8F9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D1B907C2-BCDF-4585-9D50-B4F448B06F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559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74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369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B907C2-BCDF-4585-9D50-B4F448B06FD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53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B77D2-E4C8-4A81-B76C-3D8C9AE5E2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F7240-53FA-467A-ACFC-C5A064F723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7A6E54-E3E8-4F6F-BFB9-A1852D25F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7DB57-60EE-4D92-B058-77C6E89C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84389-E35B-4142-B061-A14C6EB1C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14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6B82A-1E6E-4CEE-B99B-2A33E7132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5C1FE5-AF99-4FE1-B5CF-F34325BDC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16D7E-BC53-44DB-8B31-6A74ABD2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61E536-FC39-4E2E-A6A6-CCF4AFD86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7D5D6-2C0A-4208-B8A1-6E3C4C151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5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74EC6D-42EF-402D-9C8A-DC94B80C6C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413374-AB12-4B49-8FF9-E7B5D37BF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718E5-2B4F-4400-AD13-7248B9A7E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BDFF8-8D89-45D1-9AA2-5B37E800C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EFAA4-EBD9-46D7-8902-B01677ED8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78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86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B4D53B-4D1D-A549-9FE6-9F01640EE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9493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/>
          </p:nvPr>
        </p:nvSpPr>
        <p:spPr>
          <a:xfrm>
            <a:off x="280671" y="1371600"/>
            <a:ext cx="11630659" cy="4885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280671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6921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2" y="1371599"/>
            <a:ext cx="5689599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599" y="1371599"/>
            <a:ext cx="5676900" cy="52120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54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2" y="1371599"/>
            <a:ext cx="56917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2" y="2011361"/>
            <a:ext cx="5691716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371599"/>
            <a:ext cx="56811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011361"/>
            <a:ext cx="5681132" cy="423268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304802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80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274678" y="155448"/>
            <a:ext cx="10399776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384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 userDrawn="1"/>
        </p:nvSpPr>
        <p:spPr>
          <a:xfrm>
            <a:off x="1850312" y="4917065"/>
            <a:ext cx="10370376" cy="273913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2100" spc="3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le 1"/>
          <p:cNvSpPr txBox="1">
            <a:spLocks/>
          </p:cNvSpPr>
          <p:nvPr userDrawn="1"/>
        </p:nvSpPr>
        <p:spPr>
          <a:xfrm>
            <a:off x="1821624" y="5238980"/>
            <a:ext cx="10140879" cy="10865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3200" spc="0" dirty="0">
              <a:solidFill>
                <a:srgbClr val="D72025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358587" y="1779981"/>
            <a:ext cx="2022439" cy="2639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200" spc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0E4835-B90E-1848-9C2D-60BBC9892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938F2F4-D1DF-BD4C-9E7D-62297B225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091" y="4324580"/>
            <a:ext cx="9622355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787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2F5D4-5234-4FED-B8C2-227F5F007469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8AE3-3F31-4965-808C-97B8D93D5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5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D6B19-EAF1-40BC-88A8-7247398D3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4A4C6D-52BC-485E-BE31-DAACA7D71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23D566-FC7C-484A-AD6A-9E7BF4A2E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B33C9-F423-4A8C-8340-17EC0F237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7ED6F8-A02A-43EE-858B-651C901D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10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5B857-B5BA-4C4E-A4AE-0FF84BEC8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1C5E9-FC08-41B0-BBB6-EBFE4EC3C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CBC3F1-3BAE-405E-B84B-B5F5952AD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AD879-8A86-46F1-B504-7706BFA9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E9A3B-86FD-4771-A1F8-D26ACDDA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106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D12DD-E2C1-4126-B973-8C872A3AD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FBB75-D845-4E57-9588-5BFF59DA5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6730D5-474B-4F59-8786-A4096496D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B16F2C-F4CB-40BF-A319-3DBF67117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C583F-15B9-4647-99A4-9FD2DC215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D6C35-1228-4465-9B2B-DF69AE4F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3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0F4B7-3F84-4ABD-A7AB-EE2811E77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7757E-E761-4C01-B6A4-7627A2E82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62A55-2A4E-42D4-9741-C571D6509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4B62C-DB7C-42DB-8341-ED8A092CD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93EF2A-AB46-47EF-82A7-29C5356D0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68D03B-2230-4B85-B5FD-B1DA2B276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311445-A889-4298-8F92-425AFCB16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2EF4D8-CB11-45DA-94F8-44B1C62B0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53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60D7C-8391-41E5-9202-0B17BA937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F719B3-D6C9-427E-90B9-5BE8201F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A796F4-0068-4EF5-AFCC-B2B99DC7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0C2E3-716C-4526-8AB5-69F45C964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35D8F-9424-4237-BD06-95DDB313E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07722-E2E6-4560-9EED-EF53FA179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26B1B-FFA8-4E35-AB92-79951AC13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9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F77AF-1CFF-48EB-8DF5-DAD372A8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4B63-8098-4118-9A7C-D35DCEA5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A712F-C437-4C24-82F7-90A5B7B50E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C290E-EDE1-489F-9C41-3C082DC3A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67D8F-4595-4B75-83AE-D3DC5146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E4C0B-1C9B-451B-A2D4-3D0A07799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157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24AD-98CB-42E6-AA49-24102AA5A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4CC492-96BE-4572-BB0E-CF24B50AE4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AE2ACB-AF42-4AD3-9D4D-B56FB55F8C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A5F2B-5DCF-4636-AF7B-287242009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5693C-1CCC-492D-A51A-C34BC7535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4A9F1C-BF02-4008-A20C-D9853206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95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D49C59-D268-4D39-BB54-C0CCF78D4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82F04-C8EB-4344-B83D-987609723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EEE1F-7185-4AB8-8082-B087CF2A4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642F9-10D1-43B4-B973-254F5884AB6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1727F-BEDD-4892-811F-64D95FDD73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ECE7B-9032-49A2-8287-3B6FBE262B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58E94-DDEE-40D1-9512-3257EDBE94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64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43BC32-8FCB-F249-8722-4A031A16E2F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0671" y="1371600"/>
            <a:ext cx="11630659" cy="48488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2" y="152401"/>
            <a:ext cx="11625238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17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spc="0">
          <a:solidFill>
            <a:schemeClr val="bg1"/>
          </a:solidFill>
          <a:latin typeface="Franklin Gothic Medium" panose="020B0603020102020204" pitchFamily="34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93964" y="4414415"/>
            <a:ext cx="11887200" cy="975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800" b="1" spc="0" dirty="0">
                <a:solidFill>
                  <a:schemeClr val="tx1"/>
                </a:solidFill>
                <a:latin typeface="Franklin Gothic Medium" panose="020B0603020102020204" pitchFamily="34" charset="0"/>
                <a:ea typeface="Arial" charset="0"/>
                <a:cs typeface="Arial" charset="0"/>
              </a:rPr>
              <a:t>Primary Emphasis Area: Intersection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21DBAA2-96F1-EA44-AC15-67FDFB3C5899}"/>
              </a:ext>
            </a:extLst>
          </p:cNvPr>
          <p:cNvSpPr txBox="1">
            <a:spLocks/>
          </p:cNvSpPr>
          <p:nvPr/>
        </p:nvSpPr>
        <p:spPr>
          <a:xfrm>
            <a:off x="4534080" y="6001756"/>
            <a:ext cx="3608434" cy="608050"/>
          </a:xfrm>
          <a:prstGeom prst="rect">
            <a:avLst/>
          </a:prstGeom>
        </p:spPr>
        <p:txBody>
          <a:bodyPr anchor="t" anchorCtr="0"/>
          <a:lstStyle>
            <a:lvl1pPr algn="l" defTabSz="457200" rtl="0" eaLnBrk="1" latinLnBrk="0" hangingPunct="1">
              <a:spcBef>
                <a:spcPct val="0"/>
              </a:spcBef>
              <a:buNone/>
              <a:defRPr sz="1800" kern="1200" spc="600">
                <a:solidFill>
                  <a:schemeClr val="bg1"/>
                </a:solidFill>
                <a:latin typeface="Franklin Gothic Book" panose="020B0503020102020204" pitchFamily="34" charset="0"/>
                <a:ea typeface="+mj-ea"/>
                <a:cs typeface="+mj-cs"/>
              </a:defRPr>
            </a:lvl1pPr>
          </a:lstStyle>
          <a:p>
            <a:endParaRPr lang="en-US" sz="1600" spc="0" dirty="0">
              <a:solidFill>
                <a:schemeClr val="bg1">
                  <a:lumMod val="50000"/>
                </a:schemeClr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26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AA2FF2D-C737-4EA2-A1B5-EDE9F5D1FB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59486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54228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F7AFF0C-4A54-4BAC-9920-AD558FC6A0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249364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66721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CA67622-5620-4180-9F9B-82A9848353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67388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9269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E3880DA-9670-4C32-8132-7333ABFD54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567742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43716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A38B044-2539-471C-80AC-FDEFDCD93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33890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0106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C69FBF6-5E76-41E9-8D9F-152494669A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350434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96040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E11967A-CABD-47A4-B883-820F753042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77835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1905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AF5772A-4657-4B5D-98C2-649C478AA7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926542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9921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B3907A2-D064-4E15-A28B-C5C5CD7813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12959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008431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93FD7DC-0E48-41D9-95DF-BD6971F333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210788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00825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0CACDF2-4593-486E-8408-45E7D950AE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185525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26367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C0C005E-9B64-4870-BD26-26322713EB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743002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447850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E430B3E5-FF20-4994-88D0-7EC9BA77F0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842407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7513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29E103E-3987-4F0D-85D0-830AAF3159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792113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92431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6D50CA-884B-4CF9-9BA4-A8A5903AC96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989005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75840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B8A989-5D52-47F6-85D9-CA16B4685401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DC4D2AE-9300-40CE-8A02-8E4F44D4B0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5936076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279787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994BDB-4FA7-4A13-8229-CD5C58874761}"/>
              </a:ext>
            </a:extLst>
          </p:cNvPr>
          <p:cNvSpPr txBox="1"/>
          <p:nvPr/>
        </p:nvSpPr>
        <p:spPr>
          <a:xfrm>
            <a:off x="8627434" y="6702552"/>
            <a:ext cx="3564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/>
              <a:t>*Officer suspected alcohol and/or drug involvement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0AE15E9-B1FC-4769-A8A2-281EDC4CC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8987149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168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6161" y="155448"/>
            <a:ext cx="10498942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A381D8C-9C16-4438-868F-A3008EFADC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456316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2">
            <a:extLst>
              <a:ext uri="{FF2B5EF4-FFF2-40B4-BE49-F238E27FC236}">
                <a16:creationId xmlns:a16="http://schemas.microsoft.com/office/drawing/2014/main" id="{3E61000B-F704-4447-BCE0-474EFE2D15BF}"/>
              </a:ext>
            </a:extLst>
          </p:cNvPr>
          <p:cNvSpPr txBox="1"/>
          <p:nvPr/>
        </p:nvSpPr>
        <p:spPr>
          <a:xfrm>
            <a:off x="9723706" y="5954586"/>
            <a:ext cx="1325880" cy="301752"/>
          </a:xfrm>
          <a:prstGeom prst="rect">
            <a:avLst/>
          </a:prstGeom>
          <a:noFill/>
          <a:ln w="9525" cmpd="sng">
            <a:noFill/>
          </a:ln>
          <a:effectLst/>
        </p:spPr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2011-2021 </a:t>
            </a:r>
          </a:p>
        </p:txBody>
      </p:sp>
    </p:spTree>
    <p:extLst>
      <p:ext uri="{BB962C8B-B14F-4D97-AF65-F5344CB8AC3E}">
        <p14:creationId xmlns:p14="http://schemas.microsoft.com/office/powerpoint/2010/main" val="16635784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E2D4003-ED93-4F54-B1AD-9D1C13239A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8560411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02627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F603BC5-E437-484F-BB53-F8DE4AAE69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59767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9711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D8A34E0-FE97-4518-B50D-C245E041FF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4923470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76553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CAE94B1-21C5-4555-A32D-DAA8E9C940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999727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5148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E160C80-39D9-4D9A-912B-8FF0DBAD6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3219065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4546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50FF54F-4A65-4F99-97C0-3CDD8D80CD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3330522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04271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12192000" cy="914400"/>
          </a:xfrm>
        </p:spPr>
        <p:txBody>
          <a:bodyPr/>
          <a:lstStyle/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823CB48-BFAF-4DD7-BB37-04DB2E5F9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732514"/>
              </p:ext>
            </p:extLst>
          </p:nvPr>
        </p:nvGraphicFramePr>
        <p:xfrm>
          <a:off x="280988" y="1371600"/>
          <a:ext cx="11630025" cy="48847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66698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55448"/>
            <a:ext cx="12192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spc="0">
                <a:solidFill>
                  <a:schemeClr val="bg1"/>
                </a:solidFill>
                <a:latin typeface="Franklin Gothic Medium" panose="020B0603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>
                <a:solidFill>
                  <a:prstClr val="white"/>
                </a:solidFill>
                <a:ea typeface="Arial" charset="0"/>
                <a:cs typeface="Arial" charset="0"/>
              </a:rPr>
              <a:t>Primary Emphasis Area: Intersection</a:t>
            </a:r>
            <a:endParaRPr lang="en-US" dirty="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9D2E2394-8FE5-4D3F-88FF-3ECF245D01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278171"/>
              </p:ext>
            </p:extLst>
          </p:nvPr>
        </p:nvGraphicFramePr>
        <p:xfrm>
          <a:off x="246184" y="1360697"/>
          <a:ext cx="11728939" cy="5180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1357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10830_Workshop_Template" id="{AEEF2FE5-ED47-4447-8FF9-5A0A76094FBE}" vid="{5642728F-2307-FC48-A8F6-0EFFF677CB4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4708</TotalTime>
  <Words>539</Words>
  <Application>Microsoft Office PowerPoint</Application>
  <PresentationFormat>Widescreen</PresentationFormat>
  <Paragraphs>159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Franklin Gothic Book</vt:lpstr>
      <vt:lpstr>Franklin Gothic Demi</vt:lpstr>
      <vt:lpstr>Franklin Gothic Medium</vt:lpstr>
      <vt:lpstr>Franklin Gothic Medium Cond</vt:lpstr>
      <vt:lpstr>Office Theme</vt:lpstr>
      <vt:lpstr>1_Office Theme</vt:lpstr>
      <vt:lpstr>PowerPoint Presentation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PowerPoint Presentation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  <vt:lpstr>Primary Emphasis Area: Intersection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Mongeon, Karin L.</dc:creator>
  <cp:lastModifiedBy>Benson, Laurel</cp:lastModifiedBy>
  <cp:revision>229</cp:revision>
  <cp:lastPrinted>2019-12-02T22:35:51Z</cp:lastPrinted>
  <dcterms:created xsi:type="dcterms:W3CDTF">2019-10-22T16:13:44Z</dcterms:created>
  <dcterms:modified xsi:type="dcterms:W3CDTF">2022-05-14T22:42:05Z</dcterms:modified>
</cp:coreProperties>
</file>