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8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9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0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1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3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4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5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6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7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8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19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drawings/drawing20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63" r:id="rId3"/>
    <p:sldId id="301" r:id="rId4"/>
    <p:sldId id="287" r:id="rId5"/>
    <p:sldId id="288" r:id="rId6"/>
    <p:sldId id="302" r:id="rId7"/>
    <p:sldId id="321" r:id="rId8"/>
    <p:sldId id="289" r:id="rId9"/>
    <p:sldId id="318" r:id="rId10"/>
    <p:sldId id="290" r:id="rId11"/>
    <p:sldId id="308" r:id="rId12"/>
    <p:sldId id="291" r:id="rId13"/>
    <p:sldId id="309" r:id="rId14"/>
    <p:sldId id="292" r:id="rId15"/>
    <p:sldId id="310" r:id="rId16"/>
    <p:sldId id="293" r:id="rId17"/>
    <p:sldId id="311" r:id="rId18"/>
    <p:sldId id="294" r:id="rId19"/>
    <p:sldId id="312" r:id="rId20"/>
    <p:sldId id="295" r:id="rId21"/>
    <p:sldId id="313" r:id="rId22"/>
    <p:sldId id="297" r:id="rId23"/>
    <p:sldId id="315" r:id="rId24"/>
    <p:sldId id="320" r:id="rId25"/>
    <p:sldId id="298" r:id="rId26"/>
    <p:sldId id="299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unbelted occupants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FATAL</a:t>
            </a:r>
            <a:r>
              <a:rPr lang="en-US" sz="2000" b="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AND SERIOUS INJURY CRASHES*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</a:t>
            </a:r>
          </a:p>
        </c:rich>
      </c:tx>
      <c:layout>
        <c:manualLayout>
          <c:xMode val="edge"/>
          <c:yMode val="edge"/>
          <c:x val="0.19460054803859306"/>
          <c:y val="1.8173455223121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0713549180272"/>
          <c:y val="0.14927677605618875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OP!$C$6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382524052108E-3"/>
                  <c:y val="2.1219384196775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BE1-46BE-91D8-9B0A15259A63}"/>
                </c:ext>
              </c:extLst>
            </c:dLbl>
            <c:dLbl>
              <c:idx val="1"/>
              <c:layout>
                <c:manualLayout>
                  <c:x val="0"/>
                  <c:y val="-1.2234108523822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BE1-46BE-91D8-9B0A15259A63}"/>
                </c:ext>
              </c:extLst>
            </c:dLbl>
            <c:dLbl>
              <c:idx val="2"/>
              <c:layout>
                <c:manualLayout>
                  <c:x val="0"/>
                  <c:y val="-7.0243560493149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BE1-46BE-91D8-9B0A15259A63}"/>
                </c:ext>
              </c:extLst>
            </c:dLbl>
            <c:dLbl>
              <c:idx val="3"/>
              <c:layout>
                <c:manualLayout>
                  <c:x val="-2.8712382524052108E-3"/>
                  <c:y val="-5.560958419920576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BE1-46BE-91D8-9B0A15259A63}"/>
                </c:ext>
              </c:extLst>
            </c:dLbl>
            <c:dLbl>
              <c:idx val="4"/>
              <c:layout>
                <c:manualLayout>
                  <c:x val="0"/>
                  <c:y val="-3.5677876088566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BE1-46BE-91D8-9B0A15259A63}"/>
                </c:ext>
              </c:extLst>
            </c:dLbl>
            <c:dLbl>
              <c:idx val="5"/>
              <c:layout>
                <c:manualLayout>
                  <c:x val="0"/>
                  <c:y val="-3.1229090955589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BE1-46BE-91D8-9B0A15259A63}"/>
                </c:ext>
              </c:extLst>
            </c:dLbl>
            <c:dLbl>
              <c:idx val="6"/>
              <c:layout>
                <c:manualLayout>
                  <c:x val="-4.2437030575156534E-3"/>
                  <c:y val="-6.57947937572135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E1-46BE-91D8-9B0A15259A63}"/>
                </c:ext>
              </c:extLst>
            </c:dLbl>
            <c:dLbl>
              <c:idx val="7"/>
              <c:layout>
                <c:manualLayout>
                  <c:x val="3.9913085397117049E-3"/>
                  <c:y val="-6.0233835337294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BE1-46BE-91D8-9B0A15259A63}"/>
                </c:ext>
              </c:extLst>
            </c:dLbl>
            <c:dLbl>
              <c:idx val="8"/>
              <c:layout>
                <c:manualLayout>
                  <c:x val="5.4441920746784809E-3"/>
                  <c:y val="-6.31411850271965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BE1-46BE-91D8-9B0A15259A6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OP!$A$9:$A$19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OP!$C$9:$C$19</c:f>
              <c:numCache>
                <c:formatCode>General</c:formatCode>
                <c:ptCount val="11"/>
                <c:pt idx="0">
                  <c:v>43</c:v>
                </c:pt>
                <c:pt idx="1">
                  <c:v>42</c:v>
                </c:pt>
                <c:pt idx="2">
                  <c:v>51</c:v>
                </c:pt>
                <c:pt idx="3">
                  <c:v>39</c:v>
                </c:pt>
                <c:pt idx="4">
                  <c:v>42</c:v>
                </c:pt>
                <c:pt idx="5">
                  <c:v>33</c:v>
                </c:pt>
                <c:pt idx="6">
                  <c:v>44</c:v>
                </c:pt>
                <c:pt idx="7">
                  <c:v>42</c:v>
                </c:pt>
                <c:pt idx="8">
                  <c:v>46</c:v>
                </c:pt>
                <c:pt idx="9">
                  <c:v>36</c:v>
                </c:pt>
                <c:pt idx="1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E1-46BE-91D8-9B0A15259A63}"/>
            </c:ext>
          </c:extLst>
        </c:ser>
        <c:ser>
          <c:idx val="1"/>
          <c:order val="1"/>
          <c:tx>
            <c:strRef>
              <c:f>OP!$D$6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1400635864882276E-2"/>
                  <c:y val="-0.15469969757397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BE1-46BE-91D8-9B0A15259A63}"/>
                </c:ext>
              </c:extLst>
            </c:dLbl>
            <c:dLbl>
              <c:idx val="1"/>
              <c:layout>
                <c:manualLayout>
                  <c:x val="-4.2226516171516258E-3"/>
                  <c:y val="-0.176893494484928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BE1-46BE-91D8-9B0A15259A63}"/>
                </c:ext>
              </c:extLst>
            </c:dLbl>
            <c:dLbl>
              <c:idx val="2"/>
              <c:layout>
                <c:manualLayout>
                  <c:x val="-4.2437030575156534E-3"/>
                  <c:y val="-0.15871212471534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BE1-46BE-91D8-9B0A15259A63}"/>
                </c:ext>
              </c:extLst>
            </c:dLbl>
            <c:dLbl>
              <c:idx val="3"/>
              <c:layout>
                <c:manualLayout>
                  <c:x val="-7.1359927502849703E-3"/>
                  <c:y val="-0.2042211587235075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BE1-46BE-91D8-9B0A15259A63}"/>
                </c:ext>
              </c:extLst>
            </c:dLbl>
            <c:dLbl>
              <c:idx val="4"/>
              <c:layout>
                <c:manualLayout>
                  <c:x val="-9.9651281219620205E-3"/>
                  <c:y val="-0.19842021352657488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BE1-46BE-91D8-9B0A15259A63}"/>
                </c:ext>
              </c:extLst>
            </c:dLbl>
            <c:dLbl>
              <c:idx val="5"/>
              <c:layout>
                <c:manualLayout>
                  <c:x val="-2.8291353716771027E-3"/>
                  <c:y val="-0.15503335507917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BE1-46BE-91D8-9B0A15259A63}"/>
                </c:ext>
              </c:extLst>
            </c:dLbl>
            <c:dLbl>
              <c:idx val="6"/>
              <c:layout>
                <c:manualLayout>
                  <c:x val="0"/>
                  <c:y val="-0.13395151271111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BE1-46BE-91D8-9B0A15259A63}"/>
                </c:ext>
              </c:extLst>
            </c:dLbl>
            <c:dLbl>
              <c:idx val="7"/>
              <c:layout>
                <c:manualLayout>
                  <c:x val="-4.6013547771399767E-3"/>
                  <c:y val="-0.127594471672193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BE1-46BE-91D8-9B0A15259A63}"/>
                </c:ext>
              </c:extLst>
            </c:dLbl>
            <c:dLbl>
              <c:idx val="8"/>
              <c:layout>
                <c:manualLayout>
                  <c:x val="-8.7550601425171373E-3"/>
                  <c:y val="-0.14061328004298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BE1-46BE-91D8-9B0A15259A63}"/>
                </c:ext>
              </c:extLst>
            </c:dLbl>
            <c:dLbl>
              <c:idx val="9"/>
              <c:layout>
                <c:manualLayout>
                  <c:x val="-1.0373376528685189E-16"/>
                  <c:y val="-0.12046767067458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BE1-46BE-91D8-9B0A15259A63}"/>
                </c:ext>
              </c:extLst>
            </c:dLbl>
            <c:dLbl>
              <c:idx val="10"/>
              <c:layout>
                <c:manualLayout>
                  <c:x val="-7.0728384291927565E-3"/>
                  <c:y val="-0.15058458834323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7BE1-46BE-91D8-9B0A15259A6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OP!$A$9:$A$19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OP!$D$9:$D$19</c:f>
              <c:numCache>
                <c:formatCode>General</c:formatCode>
                <c:ptCount val="11"/>
                <c:pt idx="0">
                  <c:v>218</c:v>
                </c:pt>
                <c:pt idx="1">
                  <c:v>253</c:v>
                </c:pt>
                <c:pt idx="2">
                  <c:v>240</c:v>
                </c:pt>
                <c:pt idx="3">
                  <c:v>259</c:v>
                </c:pt>
                <c:pt idx="4">
                  <c:v>259</c:v>
                </c:pt>
                <c:pt idx="5">
                  <c:v>205</c:v>
                </c:pt>
                <c:pt idx="6">
                  <c:v>186</c:v>
                </c:pt>
                <c:pt idx="7">
                  <c:v>181</c:v>
                </c:pt>
                <c:pt idx="8">
                  <c:v>195</c:v>
                </c:pt>
                <c:pt idx="9">
                  <c:v>168</c:v>
                </c:pt>
                <c:pt idx="10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BE1-46BE-91D8-9B0A15259A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DAY OF WEEK*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Day!$A$15:$A$21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Day!$C$15:$C$21</c:f>
              <c:numCache>
                <c:formatCode>0%</c:formatCode>
                <c:ptCount val="7"/>
                <c:pt idx="0">
                  <c:v>0.14442013129102846</c:v>
                </c:pt>
                <c:pt idx="1">
                  <c:v>0.14442013129102846</c:v>
                </c:pt>
                <c:pt idx="2">
                  <c:v>0.11816192560175055</c:v>
                </c:pt>
                <c:pt idx="3">
                  <c:v>0.14223194748358861</c:v>
                </c:pt>
                <c:pt idx="4">
                  <c:v>0.15098468271334792</c:v>
                </c:pt>
                <c:pt idx="5">
                  <c:v>0.12910284463894967</c:v>
                </c:pt>
                <c:pt idx="6">
                  <c:v>0.17067833698030635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5-4539-B845-E14E15DEEA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DAY OF WEEK*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Day!$A$15:$A$21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Day!$E$15:$E$21</c:f>
              <c:numCache>
                <c:formatCode>0%</c:formatCode>
                <c:ptCount val="7"/>
                <c:pt idx="0">
                  <c:v>0.12837837837837837</c:v>
                </c:pt>
                <c:pt idx="1">
                  <c:v>0.14273648648648649</c:v>
                </c:pt>
                <c:pt idx="2">
                  <c:v>0.13471283783783783</c:v>
                </c:pt>
                <c:pt idx="3">
                  <c:v>0.14020270270270271</c:v>
                </c:pt>
                <c:pt idx="4">
                  <c:v>0.13851351351351351</c:v>
                </c:pt>
                <c:pt idx="5">
                  <c:v>0.15160472972972974</c:v>
                </c:pt>
                <c:pt idx="6">
                  <c:v>0.16385135135135134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39-4A3E-A4F2-35442210F5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unbelted occupants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MONTH*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Mth!$A$20:$A$31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Mth!$C$20:$C$31</c:f>
              <c:numCache>
                <c:formatCode>0%</c:formatCode>
                <c:ptCount val="12"/>
                <c:pt idx="0">
                  <c:v>4.5951859956236324E-2</c:v>
                </c:pt>
                <c:pt idx="1">
                  <c:v>5.4704595185995623E-2</c:v>
                </c:pt>
                <c:pt idx="2">
                  <c:v>6.7833698030634576E-2</c:v>
                </c:pt>
                <c:pt idx="3">
                  <c:v>6.5645514223194742E-2</c:v>
                </c:pt>
                <c:pt idx="4">
                  <c:v>9.1903719912472648E-2</c:v>
                </c:pt>
                <c:pt idx="5">
                  <c:v>9.6280087527352301E-2</c:v>
                </c:pt>
                <c:pt idx="6">
                  <c:v>0.13347921225382933</c:v>
                </c:pt>
                <c:pt idx="7">
                  <c:v>0.10065645514223195</c:v>
                </c:pt>
                <c:pt idx="8">
                  <c:v>9.8468271334792121E-2</c:v>
                </c:pt>
                <c:pt idx="9">
                  <c:v>9.6280087527352301E-2</c:v>
                </c:pt>
                <c:pt idx="10">
                  <c:v>8.3150984682713341E-2</c:v>
                </c:pt>
                <c:pt idx="11">
                  <c:v>6.5645514223194742E-2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4-4E40-B554-0E2400B0F2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unbelted</a:t>
            </a:r>
            <a:r>
              <a:rPr lang="en-US" sz="200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occupants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MONTH*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111838968531882"/>
          <c:y val="1.27599474117137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Mth!$A$20:$A$31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Mth!$E$20:$E$31</c:f>
              <c:numCache>
                <c:formatCode>0%</c:formatCode>
                <c:ptCount val="12"/>
                <c:pt idx="0">
                  <c:v>7.3902027027027029E-2</c:v>
                </c:pt>
                <c:pt idx="1">
                  <c:v>5.5743243243243243E-2</c:v>
                </c:pt>
                <c:pt idx="2">
                  <c:v>5.6587837837837836E-2</c:v>
                </c:pt>
                <c:pt idx="3">
                  <c:v>7.1368243243243243E-2</c:v>
                </c:pt>
                <c:pt idx="4">
                  <c:v>7.6858108108108114E-2</c:v>
                </c:pt>
                <c:pt idx="5">
                  <c:v>9.2483108108108114E-2</c:v>
                </c:pt>
                <c:pt idx="6">
                  <c:v>0.11317567567567567</c:v>
                </c:pt>
                <c:pt idx="7">
                  <c:v>0.10599662162162163</c:v>
                </c:pt>
                <c:pt idx="8">
                  <c:v>0.10219594594594594</c:v>
                </c:pt>
                <c:pt idx="9">
                  <c:v>0.10008445945945946</c:v>
                </c:pt>
                <c:pt idx="10">
                  <c:v>7.4746621621621628E-2</c:v>
                </c:pt>
                <c:pt idx="11">
                  <c:v>7.6858108108108114E-2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2A-42C7-BC73-E17A456B14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unbelted</a:t>
            </a:r>
            <a:r>
              <a:rPr lang="en-US" sz="200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occupants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HOUR*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7337430487036785"/>
          <c:y val="1.03997389419862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Time!$A$32:$A$55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Time!$C$32:$C$55</c:f>
              <c:numCache>
                <c:formatCode>0%</c:formatCode>
                <c:ptCount val="24"/>
                <c:pt idx="0">
                  <c:v>4.8140043763676151E-2</c:v>
                </c:pt>
                <c:pt idx="1">
                  <c:v>5.4704595185995623E-2</c:v>
                </c:pt>
                <c:pt idx="2">
                  <c:v>2.6258205689277898E-2</c:v>
                </c:pt>
                <c:pt idx="3">
                  <c:v>1.7505470459518599E-2</c:v>
                </c:pt>
                <c:pt idx="4">
                  <c:v>1.0940919037199124E-2</c:v>
                </c:pt>
                <c:pt idx="5">
                  <c:v>2.6258205689277898E-2</c:v>
                </c:pt>
                <c:pt idx="6">
                  <c:v>3.5010940919037198E-2</c:v>
                </c:pt>
                <c:pt idx="7">
                  <c:v>3.7199124726477024E-2</c:v>
                </c:pt>
                <c:pt idx="8">
                  <c:v>3.0634573304157548E-2</c:v>
                </c:pt>
                <c:pt idx="9">
                  <c:v>2.4070021881838075E-2</c:v>
                </c:pt>
                <c:pt idx="10">
                  <c:v>3.0634573304157548E-2</c:v>
                </c:pt>
                <c:pt idx="11">
                  <c:v>4.5951859956236324E-2</c:v>
                </c:pt>
                <c:pt idx="12">
                  <c:v>5.0328227571115977E-2</c:v>
                </c:pt>
                <c:pt idx="13">
                  <c:v>4.8140043763676151E-2</c:v>
                </c:pt>
                <c:pt idx="14">
                  <c:v>5.4704595185995623E-2</c:v>
                </c:pt>
                <c:pt idx="15">
                  <c:v>5.4704595185995623E-2</c:v>
                </c:pt>
                <c:pt idx="16">
                  <c:v>6.1269146608315096E-2</c:v>
                </c:pt>
                <c:pt idx="17">
                  <c:v>7.4398249452954049E-2</c:v>
                </c:pt>
                <c:pt idx="18">
                  <c:v>6.7833698030634576E-2</c:v>
                </c:pt>
                <c:pt idx="19">
                  <c:v>5.2516411378555797E-2</c:v>
                </c:pt>
                <c:pt idx="20">
                  <c:v>3.5010940919037198E-2</c:v>
                </c:pt>
                <c:pt idx="21">
                  <c:v>4.5951859956236324E-2</c:v>
                </c:pt>
                <c:pt idx="22">
                  <c:v>3.7199124726477024E-2</c:v>
                </c:pt>
                <c:pt idx="23">
                  <c:v>3.0634573304157548E-2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B-4E84-884C-6943B887FB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u="none" strike="noStrike" baseline="0">
                <a:effectLst/>
              </a:rPr>
              <a:t>unbelted occupants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HOUR*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2157794157794158"/>
          <c:y val="1.3308799775955235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Time!$A$32:$A$55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Time!$E$32:$E$55</c:f>
              <c:numCache>
                <c:formatCode>0%</c:formatCode>
                <c:ptCount val="24"/>
                <c:pt idx="0">
                  <c:v>5.5320945945945943E-2</c:v>
                </c:pt>
                <c:pt idx="1">
                  <c:v>3.6739864864864864E-2</c:v>
                </c:pt>
                <c:pt idx="2">
                  <c:v>2.9138513513513514E-2</c:v>
                </c:pt>
                <c:pt idx="3">
                  <c:v>1.266891891891892E-2</c:v>
                </c:pt>
                <c:pt idx="4">
                  <c:v>1.0135135135135136E-2</c:v>
                </c:pt>
                <c:pt idx="5">
                  <c:v>1.9847972972972971E-2</c:v>
                </c:pt>
                <c:pt idx="6">
                  <c:v>3.2094594594594593E-2</c:v>
                </c:pt>
                <c:pt idx="7">
                  <c:v>5.1942567567567564E-2</c:v>
                </c:pt>
                <c:pt idx="8">
                  <c:v>3.9695945945945943E-2</c:v>
                </c:pt>
                <c:pt idx="9">
                  <c:v>4.2229729729729729E-2</c:v>
                </c:pt>
                <c:pt idx="10">
                  <c:v>3.3783783783783786E-2</c:v>
                </c:pt>
                <c:pt idx="11">
                  <c:v>4.0118243243243243E-2</c:v>
                </c:pt>
                <c:pt idx="12">
                  <c:v>4.1385135135135136E-2</c:v>
                </c:pt>
                <c:pt idx="13">
                  <c:v>5.9543918918918921E-2</c:v>
                </c:pt>
                <c:pt idx="14">
                  <c:v>5.5320945945945943E-2</c:v>
                </c:pt>
                <c:pt idx="15">
                  <c:v>5.7010135135135136E-2</c:v>
                </c:pt>
                <c:pt idx="16">
                  <c:v>6.6722972972972971E-2</c:v>
                </c:pt>
                <c:pt idx="17">
                  <c:v>6.1655405405405407E-2</c:v>
                </c:pt>
                <c:pt idx="18">
                  <c:v>6.1655405405405407E-2</c:v>
                </c:pt>
                <c:pt idx="19">
                  <c:v>5.0675675675675678E-2</c:v>
                </c:pt>
                <c:pt idx="20">
                  <c:v>4.72972972972973E-2</c:v>
                </c:pt>
                <c:pt idx="21">
                  <c:v>3.885135135135135E-2</c:v>
                </c:pt>
                <c:pt idx="22">
                  <c:v>3.4628378378378379E-2</c:v>
                </c:pt>
                <c:pt idx="23">
                  <c:v>2.1537162162162161E-2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1-45D7-ACB1-3488BFB008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SURFACE*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983-4969-AE47-242C4F1861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983-4969-AE47-242C4F1861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983-4969-AE47-242C4F1861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983-4969-AE47-242C4F1861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983-4969-AE47-242C4F1861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A983-4969-AE47-242C4F18613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A983-4969-AE47-242C4F1861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A983-4969-AE47-242C4F18613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A983-4969-AE47-242C4F186132}"/>
              </c:ext>
            </c:extLst>
          </c:dPt>
          <c:dLbls>
            <c:dLbl>
              <c:idx val="0"/>
              <c:layout>
                <c:manualLayout>
                  <c:x val="6.7649404191441331E-2"/>
                  <c:y val="-0.102783725910064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983-4969-AE47-242C4F186132}"/>
                </c:ext>
              </c:extLst>
            </c:dLbl>
            <c:dLbl>
              <c:idx val="1"/>
              <c:layout>
                <c:manualLayout>
                  <c:x val="-5.1001814178705134E-2"/>
                  <c:y val="1.7130620985010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983-4969-AE47-242C4F186132}"/>
                </c:ext>
              </c:extLst>
            </c:dLbl>
            <c:dLbl>
              <c:idx val="2"/>
              <c:layout>
                <c:manualLayout>
                  <c:x val="-7.650272126805771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983-4969-AE47-242C4F186132}"/>
                </c:ext>
              </c:extLst>
            </c:dLbl>
            <c:dLbl>
              <c:idx val="3"/>
              <c:layout>
                <c:manualLayout>
                  <c:x val="-5.8404513492233849E-2"/>
                  <c:y val="-3.14061384725196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983-4969-AE47-242C4F186132}"/>
                </c:ext>
              </c:extLst>
            </c:dLbl>
            <c:dLbl>
              <c:idx val="4"/>
              <c:layout>
                <c:manualLayout>
                  <c:x val="-5.2912660285826273E-2"/>
                  <c:y val="-7.70877944325481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983-4969-AE47-242C4F186132}"/>
                </c:ext>
              </c:extLst>
            </c:dLbl>
            <c:dLbl>
              <c:idx val="5"/>
              <c:layout>
                <c:manualLayout>
                  <c:x val="-3.4759470304733288E-2"/>
                  <c:y val="-5.424696645253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983-4969-AE47-242C4F186132}"/>
                </c:ext>
              </c:extLst>
            </c:dLbl>
            <c:dLbl>
              <c:idx val="6"/>
              <c:layout>
                <c:manualLayout>
                  <c:x val="-4.1956163358842585E-2"/>
                  <c:y val="-5.1391862955032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983-4969-AE47-242C4F186132}"/>
                </c:ext>
              </c:extLst>
            </c:dLbl>
            <c:dLbl>
              <c:idx val="7"/>
              <c:layout>
                <c:manualLayout>
                  <c:x val="5.0898726437701006E-2"/>
                  <c:y val="-3.9971448965024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983-4969-AE47-242C4F186132}"/>
                </c:ext>
              </c:extLst>
            </c:dLbl>
            <c:dLbl>
              <c:idx val="8"/>
              <c:layout>
                <c:manualLayout>
                  <c:x val="8.9253160079451693E-2"/>
                  <c:y val="1.7130620985010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983-4969-AE47-242C4F1861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SurfCond!$A$19:$A$27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SurfCond!$C$19:$C$27</c:f>
              <c:numCache>
                <c:formatCode>0%</c:formatCode>
                <c:ptCount val="9"/>
                <c:pt idx="0">
                  <c:v>0.79212253829321666</c:v>
                </c:pt>
                <c:pt idx="1">
                  <c:v>6.5645514223194742E-2</c:v>
                </c:pt>
                <c:pt idx="2">
                  <c:v>4.3763676148796497E-3</c:v>
                </c:pt>
                <c:pt idx="3">
                  <c:v>2.6258205689277898E-2</c:v>
                </c:pt>
                <c:pt idx="4">
                  <c:v>1.0940919037199124E-2</c:v>
                </c:pt>
                <c:pt idx="5">
                  <c:v>8.9715536105032828E-2</c:v>
                </c:pt>
                <c:pt idx="6">
                  <c:v>8.7527352297592995E-3</c:v>
                </c:pt>
                <c:pt idx="7">
                  <c:v>2.1881838074398249E-3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83-4969-AE47-242C4F18613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ROAD SURFACE*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784-4069-9D79-B07B15546F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784-4069-9D79-B07B15546F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784-4069-9D79-B07B15546F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784-4069-9D79-B07B15546F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784-4069-9D79-B07B15546F4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784-4069-9D79-B07B15546F4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B784-4069-9D79-B07B15546F4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B784-4069-9D79-B07B15546F4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B784-4069-9D79-B07B15546F48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84-4069-9D79-B07B15546F48}"/>
                </c:ext>
              </c:extLst>
            </c:dLbl>
            <c:dLbl>
              <c:idx val="1"/>
              <c:layout>
                <c:manualLayout>
                  <c:x val="-1.0970173652666162E-2"/>
                  <c:y val="-5.71020699500367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84-4069-9D79-B07B15546F48}"/>
                </c:ext>
              </c:extLst>
            </c:dLbl>
            <c:dLbl>
              <c:idx val="2"/>
              <c:layout>
                <c:manualLayout>
                  <c:x val="-1.27985359281105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84-4069-9D79-B07B15546F48}"/>
                </c:ext>
              </c:extLst>
            </c:dLbl>
            <c:dLbl>
              <c:idx val="3"/>
              <c:layout>
                <c:manualLayout>
                  <c:x val="-3.1082158682554137E-2"/>
                  <c:y val="-1.42755174875089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784-4069-9D79-B07B15546F48}"/>
                </c:ext>
              </c:extLst>
            </c:dLbl>
            <c:dLbl>
              <c:idx val="4"/>
              <c:layout>
                <c:manualLayout>
                  <c:x val="-1.6455260478999242E-2"/>
                  <c:y val="-4.56816559600285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784-4069-9D79-B07B15546F48}"/>
                </c:ext>
              </c:extLst>
            </c:dLbl>
            <c:dLbl>
              <c:idx val="5"/>
              <c:layout>
                <c:manualLayout>
                  <c:x val="0"/>
                  <c:y val="-2.2840827980014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784-4069-9D79-B07B15546F48}"/>
                </c:ext>
              </c:extLst>
            </c:dLbl>
            <c:dLbl>
              <c:idx val="6"/>
              <c:layout>
                <c:manualLayout>
                  <c:x val="-4.2052332335220287E-2"/>
                  <c:y val="-2.569593147751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784-4069-9D79-B07B15546F48}"/>
                </c:ext>
              </c:extLst>
            </c:dLbl>
            <c:dLbl>
              <c:idx val="7"/>
              <c:layout>
                <c:manualLayout>
                  <c:x val="6.9477766466885624E-2"/>
                  <c:y val="-1.71306209850107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784-4069-9D79-B07B15546F48}"/>
                </c:ext>
              </c:extLst>
            </c:dLbl>
            <c:dLbl>
              <c:idx val="8"/>
              <c:layout>
                <c:manualLayout>
                  <c:x val="0.13164208383199394"/>
                  <c:y val="2.85510349750178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784-4069-9D79-B07B15546F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SurfCond!$A$19:$A$27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SurfCond!$E$19:$E$27</c:f>
              <c:numCache>
                <c:formatCode>0%</c:formatCode>
                <c:ptCount val="9"/>
                <c:pt idx="0">
                  <c:v>0.7227387996618766</c:v>
                </c:pt>
                <c:pt idx="1">
                  <c:v>7.6077768385460695E-2</c:v>
                </c:pt>
                <c:pt idx="2">
                  <c:v>2.5781910397295011E-2</c:v>
                </c:pt>
                <c:pt idx="3">
                  <c:v>4.7337278106508875E-2</c:v>
                </c:pt>
                <c:pt idx="4">
                  <c:v>1.0566356720202874E-2</c:v>
                </c:pt>
                <c:pt idx="5">
                  <c:v>0.11411665257819104</c:v>
                </c:pt>
                <c:pt idx="6">
                  <c:v>2.9585798816568047E-3</c:v>
                </c:pt>
                <c:pt idx="7">
                  <c:v>0</c:v>
                </c:pt>
                <c:pt idx="8">
                  <c:v>4.2265426880811494E-4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784-4069-9D79-B07B15546F4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LIGHT CONDITION*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2C3-47D4-9EE4-A3AB106B1A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2C3-47D4-9EE4-A3AB106B1A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2C3-47D4-9EE4-A3AB106B1A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2C3-47D4-9EE4-A3AB106B1A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2C3-47D4-9EE4-A3AB106B1A25}"/>
              </c:ext>
            </c:extLst>
          </c:dPt>
          <c:dLbls>
            <c:dLbl>
              <c:idx val="0"/>
              <c:layout>
                <c:manualLayout>
                  <c:x val="-2.1925918593840774E-2"/>
                  <c:y val="-0.26522929500342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2C3-47D4-9EE4-A3AB106B1A25}"/>
                </c:ext>
              </c:extLst>
            </c:dLbl>
            <c:dLbl>
              <c:idx val="1"/>
              <c:layout>
                <c:manualLayout>
                  <c:x val="7.3086384797800431E-3"/>
                  <c:y val="1.14077116130503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2C3-47D4-9EE4-A3AB106B1A25}"/>
                </c:ext>
              </c:extLst>
            </c:dLbl>
            <c:dLbl>
              <c:idx val="2"/>
              <c:layout>
                <c:manualLayout>
                  <c:x val="0"/>
                  <c:y val="1.9963495322838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2C3-47D4-9EE4-A3AB106B1A25}"/>
                </c:ext>
              </c:extLst>
            </c:dLbl>
            <c:dLbl>
              <c:idx val="3"/>
              <c:layout>
                <c:manualLayout>
                  <c:x val="-2.558023467923062E-2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2C3-47D4-9EE4-A3AB106B1A25}"/>
                </c:ext>
              </c:extLst>
            </c:dLbl>
            <c:dLbl>
              <c:idx val="4"/>
              <c:layout>
                <c:manualLayout>
                  <c:x val="3.654319765640129E-3"/>
                  <c:y val="-6.2742413871777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2C3-47D4-9EE4-A3AB106B1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LightCond!$A$17:$A$21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LightCond!$C$17:$C$21</c:f>
              <c:numCache>
                <c:formatCode>0%</c:formatCode>
                <c:ptCount val="5"/>
                <c:pt idx="0">
                  <c:v>0.56947608200455579</c:v>
                </c:pt>
                <c:pt idx="1">
                  <c:v>2.7334851936218679E-2</c:v>
                </c:pt>
                <c:pt idx="2">
                  <c:v>4.1002277904328019E-2</c:v>
                </c:pt>
                <c:pt idx="3">
                  <c:v>7.7448747152619596E-2</c:v>
                </c:pt>
                <c:pt idx="4">
                  <c:v>0.2847380410022779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C3-47D4-9EE4-A3AB106B1A2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occupant protection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LIGHT CONDITION*</a:t>
            </a:r>
            <a:endParaRPr lang="en-US" sz="200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23228174459839E-2"/>
          <c:y val="0.18529312429375486"/>
          <c:w val="0.87500014333070764"/>
          <c:h val="0.72369848789435198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017-4988-A1D8-F3878809A8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017-4988-A1D8-F3878809A8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017-4988-A1D8-F3878809A8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017-4988-A1D8-F3878809A8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017-4988-A1D8-F3878809A80F}"/>
              </c:ext>
            </c:extLst>
          </c:dPt>
          <c:dLbls>
            <c:dLbl>
              <c:idx val="0"/>
              <c:layout>
                <c:manualLayout>
                  <c:x val="-1.2790047244312128E-2"/>
                  <c:y val="-0.402121722079401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57916571891754"/>
                      <c:h val="0.125741501254848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017-4988-A1D8-F3878809A80F}"/>
                </c:ext>
              </c:extLst>
            </c:dLbl>
            <c:dLbl>
              <c:idx val="1"/>
              <c:layout>
                <c:manualLayout>
                  <c:x val="0"/>
                  <c:y val="1.9963495322838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017-4988-A1D8-F3878809A80F}"/>
                </c:ext>
              </c:extLst>
            </c:dLbl>
            <c:dLbl>
              <c:idx val="2"/>
              <c:layout>
                <c:manualLayout>
                  <c:x val="-1.6444436579505416E-2"/>
                  <c:y val="-1.045694817907186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017-4988-A1D8-F3878809A80F}"/>
                </c:ext>
              </c:extLst>
            </c:dLbl>
            <c:dLbl>
              <c:idx val="3"/>
              <c:layout>
                <c:manualLayout>
                  <c:x val="3.654319765640129E-3"/>
                  <c:y val="-0.168263746292493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017-4988-A1D8-F3878809A80F}"/>
                </c:ext>
              </c:extLst>
            </c:dLbl>
            <c:dLbl>
              <c:idx val="4"/>
              <c:layout>
                <c:manualLayout>
                  <c:x val="-2.9234553919120717E-2"/>
                  <c:y val="-1.4259639516313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017-4988-A1D8-F3878809A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LightCond!$A$17:$A$21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LightCond!$E$17:$E$21</c:f>
              <c:numCache>
                <c:formatCode>0%</c:formatCode>
                <c:ptCount val="5"/>
                <c:pt idx="0">
                  <c:v>0.62591476538958246</c:v>
                </c:pt>
                <c:pt idx="1">
                  <c:v>3.7021093413689192E-2</c:v>
                </c:pt>
                <c:pt idx="2">
                  <c:v>3.4438226431338786E-2</c:v>
                </c:pt>
                <c:pt idx="3">
                  <c:v>0.10804993542832544</c:v>
                </c:pt>
                <c:pt idx="4">
                  <c:v>0.19457597933706414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17-4988-A1D8-F3878809A80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unbelted occupants|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 FATALITIES*</a:t>
            </a:r>
            <a:endParaRPr lang="en-US" sz="16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OP!$H$9:$H$19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OP!$J$9:$J$19</c:f>
              <c:numCache>
                <c:formatCode>General</c:formatCode>
                <c:ptCount val="11"/>
                <c:pt idx="0">
                  <c:v>94</c:v>
                </c:pt>
                <c:pt idx="1">
                  <c:v>106</c:v>
                </c:pt>
                <c:pt idx="2">
                  <c:v>80</c:v>
                </c:pt>
                <c:pt idx="3">
                  <c:v>86</c:v>
                </c:pt>
                <c:pt idx="4">
                  <c:v>72</c:v>
                </c:pt>
                <c:pt idx="5">
                  <c:v>63</c:v>
                </c:pt>
                <c:pt idx="6">
                  <c:v>63</c:v>
                </c:pt>
                <c:pt idx="7">
                  <c:v>50</c:v>
                </c:pt>
                <c:pt idx="8">
                  <c:v>46</c:v>
                </c:pt>
                <c:pt idx="9">
                  <c:v>59</c:v>
                </c:pt>
                <c:pt idx="1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AA-4520-8FC8-27D32832B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SPEED/AGGRESSIVE DRIVING*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3E7-44CF-984F-1C91E10DE3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3E7-44CF-984F-1C91E10DE387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E7-44CF-984F-1C91E10DE387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3E7-44CF-984F-1C91E10DE3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SpdAggr!$A$14:$A$15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SpdAggr!$C$14:$C$15</c:f>
              <c:numCache>
                <c:formatCode>0%</c:formatCode>
                <c:ptCount val="2"/>
                <c:pt idx="0">
                  <c:v>0.43119266055045874</c:v>
                </c:pt>
                <c:pt idx="1">
                  <c:v>0.56880733944954132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E7-44CF-984F-1C91E10DE38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SPEED/AGGRESSIVE DRIVING*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923-449D-8735-D8E865F8D1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923-449D-8735-D8E865F8D162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23-449D-8735-D8E865F8D162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23-449D-8735-D8E865F8D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SpdAggr!$A$14:$A$15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SpdAggr!$E$14:$E$15</c:f>
              <c:numCache>
                <c:formatCode>0%</c:formatCode>
                <c:ptCount val="2"/>
                <c:pt idx="0">
                  <c:v>0.4462279293739968</c:v>
                </c:pt>
                <c:pt idx="1">
                  <c:v>0.5537720706260032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23-449D-8735-D8E865F8D16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ALCOHOL INVOLVEMENT*</a:t>
            </a:r>
            <a:r>
              <a:rPr lang="en-US" sz="2000" b="0" i="0" u="none" strike="noStrike" cap="none" baseline="3000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†</a:t>
            </a:r>
            <a:endParaRPr lang="en-US" sz="2000" b="0" cap="small" baseline="3000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3CE-4721-898A-0C8530EE7D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3CE-4721-898A-0C8530EE7D1E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CE-4721-898A-0C8530EE7D1E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3CE-4721-898A-0C8530EE7D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AlcRel!$A$13:$A$14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AlcRel!$C$13:$C$14</c:f>
              <c:numCache>
                <c:formatCode>0%</c:formatCode>
                <c:ptCount val="2"/>
                <c:pt idx="0">
                  <c:v>0.51769331585845346</c:v>
                </c:pt>
                <c:pt idx="1">
                  <c:v>0.48230668414154654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CE-4721-898A-0C8530EE7D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ALCOHOL INVOLVEMENT</a:t>
            </a:r>
            <a:r>
              <a:rPr lang="en-US" sz="1800" b="0" i="0" cap="small" baseline="0">
                <a:effectLst/>
              </a:rPr>
              <a:t>*</a:t>
            </a:r>
            <a:r>
              <a:rPr lang="en-US" sz="1800" b="0" i="0" baseline="30000">
                <a:effectLst/>
              </a:rPr>
              <a:t>†</a:t>
            </a:r>
            <a:endParaRPr lang="en-US" sz="200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ysClr val="windowText" lastClr="000000"/>
                </a:solidFill>
                <a:latin typeface="Franklin Gothic Book" panose="020B0503020102020204" pitchFamily="34" charset="0"/>
              </a:defRPr>
            </a:pP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DED-44D1-8978-4879E04D67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DED-44D1-8978-4879E04D6724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DED-44D1-8978-4879E04D6724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ED-44D1-8978-4879E04D67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AlcRel!$A$13:$A$14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AlcRel!$E$13:$E$14</c:f>
              <c:numCache>
                <c:formatCode>0%</c:formatCode>
                <c:ptCount val="2"/>
                <c:pt idx="0">
                  <c:v>0.40395933654360622</c:v>
                </c:pt>
                <c:pt idx="1">
                  <c:v>0.59604066345639384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ED-44D1-8978-4879E04D67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OTHER FACTORS*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Events'!$A$24:$A$33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Events'!$C$24:$C$33</c:f>
              <c:numCache>
                <c:formatCode>0%</c:formatCode>
                <c:ptCount val="10"/>
                <c:pt idx="0">
                  <c:v>0.21363040629095675</c:v>
                </c:pt>
                <c:pt idx="1">
                  <c:v>0.70117955439056356</c:v>
                </c:pt>
                <c:pt idx="2">
                  <c:v>0.1127129750982962</c:v>
                </c:pt>
                <c:pt idx="3">
                  <c:v>0.12319790301441677</c:v>
                </c:pt>
                <c:pt idx="4">
                  <c:v>3.5386631716906945E-2</c:v>
                </c:pt>
                <c:pt idx="5">
                  <c:v>0.42070773263433814</c:v>
                </c:pt>
                <c:pt idx="6">
                  <c:v>0.41022280471821754</c:v>
                </c:pt>
                <c:pt idx="7">
                  <c:v>0.20314547837483618</c:v>
                </c:pt>
                <c:pt idx="8">
                  <c:v>6.55307994757536E-3</c:v>
                </c:pt>
                <c:pt idx="9">
                  <c:v>0.11795543905635648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F-42DD-B0AD-298DA2D926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OTHER FACTORS*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Events'!$A$24:$A$33</c:f>
              <c:strCache>
                <c:ptCount val="10"/>
                <c:pt idx="0">
                  <c:v>Intersection</c:v>
                </c:pt>
                <c:pt idx="1">
                  <c:v>Lane Departure</c:v>
                </c:pt>
                <c:pt idx="2">
                  <c:v>Young Driver</c:v>
                </c:pt>
                <c:pt idx="3">
                  <c:v>Older Driver</c:v>
                </c:pt>
                <c:pt idx="4">
                  <c:v>Distracted</c:v>
                </c:pt>
                <c:pt idx="5">
                  <c:v>Local Rd</c:v>
                </c:pt>
                <c:pt idx="6">
                  <c:v>Oil Region</c:v>
                </c:pt>
                <c:pt idx="7">
                  <c:v>Large Truck</c:v>
                </c:pt>
                <c:pt idx="8">
                  <c:v>Pedestrian/Cycle</c:v>
                </c:pt>
                <c:pt idx="9">
                  <c:v>Motorcycle</c:v>
                </c:pt>
              </c:strCache>
            </c:strRef>
          </c:cat>
          <c:val>
            <c:numRef>
              <c:f>'Other Events'!$F$24:$F$33</c:f>
              <c:numCache>
                <c:formatCode>0%</c:formatCode>
                <c:ptCount val="10"/>
                <c:pt idx="0">
                  <c:v>0.24719101123595505</c:v>
                </c:pt>
                <c:pt idx="1">
                  <c:v>0.63509898341359017</c:v>
                </c:pt>
                <c:pt idx="2">
                  <c:v>0.13857677902621723</c:v>
                </c:pt>
                <c:pt idx="3">
                  <c:v>8.2932049224184054E-2</c:v>
                </c:pt>
                <c:pt idx="4">
                  <c:v>5.2434456928838954E-2</c:v>
                </c:pt>
                <c:pt idx="5">
                  <c:v>0.40021401819154628</c:v>
                </c:pt>
                <c:pt idx="6">
                  <c:v>0.36650615302300693</c:v>
                </c:pt>
                <c:pt idx="7">
                  <c:v>0.13429641519529159</c:v>
                </c:pt>
                <c:pt idx="8">
                  <c:v>1.2306046013911182E-2</c:v>
                </c:pt>
                <c:pt idx="9">
                  <c:v>0.17602996254681649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CC-4A96-B3ED-E1D0229892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u="none" strike="noStrike" baseline="0">
                <a:effectLst/>
              </a:rPr>
              <a:t>unbelted occupants</a:t>
            </a: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INJURIES*</a:t>
            </a:r>
            <a:endParaRPr lang="en-US" sz="20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OP!$H$9:$H$19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OP!$K$9:$K$19</c:f>
              <c:numCache>
                <c:formatCode>General</c:formatCode>
                <c:ptCount val="11"/>
                <c:pt idx="0">
                  <c:v>173</c:v>
                </c:pt>
                <c:pt idx="1">
                  <c:v>222</c:v>
                </c:pt>
                <c:pt idx="2">
                  <c:v>191</c:v>
                </c:pt>
                <c:pt idx="3">
                  <c:v>172</c:v>
                </c:pt>
                <c:pt idx="4">
                  <c:v>194</c:v>
                </c:pt>
                <c:pt idx="5">
                  <c:v>149</c:v>
                </c:pt>
                <c:pt idx="6">
                  <c:v>164</c:v>
                </c:pt>
                <c:pt idx="7">
                  <c:v>138</c:v>
                </c:pt>
                <c:pt idx="8">
                  <c:v>134</c:v>
                </c:pt>
                <c:pt idx="9">
                  <c:v>157</c:v>
                </c:pt>
                <c:pt idx="1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12-488A-9494-D386FB84F7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u="none" strike="noStrike" baseline="0" dirty="0">
                <a:effectLst/>
              </a:rPr>
              <a:t>unbelted occupants</a:t>
            </a:r>
            <a:r>
              <a:rPr lang="en-US" sz="2000" b="0" i="0" baseline="0" dirty="0"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 dirty="0">
                <a:effectLst/>
                <a:latin typeface="Franklin Gothic Book" panose="020B0503020102020204" pitchFamily="34" charset="0"/>
              </a:rPr>
              <a:t>SHARE IN ALL FATAL CRASHES*</a:t>
            </a:r>
            <a:endParaRPr lang="en-US" sz="2000" cap="small" baseline="0" dirty="0"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5164614865402268"/>
          <c:y val="7.79980420648968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33295018203429E-2"/>
          <c:y val="0.14118866036060165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OP!$C$28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3.4236187622268522E-3"/>
                  <c:y val="-0.1515126217442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51-4482-9308-E59CCC03B3F8}"/>
                </c:ext>
              </c:extLst>
            </c:dLbl>
            <c:dLbl>
              <c:idx val="1"/>
              <c:layout>
                <c:manualLayout>
                  <c:x val="1.7273694632653019E-3"/>
                  <c:y val="-0.14550164331787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51-4482-9308-E59CCC03B3F8}"/>
                </c:ext>
              </c:extLst>
            </c:dLbl>
            <c:dLbl>
              <c:idx val="2"/>
              <c:layout>
                <c:manualLayout>
                  <c:x val="3.3613784336192871E-3"/>
                  <c:y val="-0.17630083965377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551-4482-9308-E59CCC03B3F8}"/>
                </c:ext>
              </c:extLst>
            </c:dLbl>
            <c:dLbl>
              <c:idx val="3"/>
              <c:layout>
                <c:manualLayout>
                  <c:x val="1.7273694632653172E-3"/>
                  <c:y val="-0.14858369854878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51-4482-9308-E59CCC03B3F8}"/>
                </c:ext>
              </c:extLst>
            </c:dLbl>
            <c:dLbl>
              <c:idx val="4"/>
              <c:layout>
                <c:manualLayout>
                  <c:x val="9.3360492911347468E-5"/>
                  <c:y val="-0.17318602241843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551-4482-9308-E59CCC03B3F8}"/>
                </c:ext>
              </c:extLst>
            </c:dLbl>
            <c:dLbl>
              <c:idx val="5"/>
              <c:layout>
                <c:manualLayout>
                  <c:x val="-6.2195089145612488E-17"/>
                  <c:y val="-0.16695129163595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51-4482-9308-E59CCC03B3F8}"/>
                </c:ext>
              </c:extLst>
            </c:dLbl>
            <c:dLbl>
              <c:idx val="6"/>
              <c:layout>
                <c:manualLayout>
                  <c:x val="1.3601114555996061E-2"/>
                  <c:y val="-0.21009521123848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551-4482-9308-E59CCC03B3F8}"/>
                </c:ext>
              </c:extLst>
            </c:dLbl>
            <c:dLbl>
              <c:idx val="7"/>
              <c:layout>
                <c:manualLayout>
                  <c:x val="-2.1631853264551981E-3"/>
                  <c:y val="-0.22857807804491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551-4482-9308-E59CCC03B3F8}"/>
                </c:ext>
              </c:extLst>
            </c:dLbl>
            <c:dLbl>
              <c:idx val="8"/>
              <c:layout>
                <c:manualLayout>
                  <c:x val="-1.0177495793769333E-2"/>
                  <c:y val="-0.246564418473208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551-4482-9308-E59CCC03B3F8}"/>
                </c:ext>
              </c:extLst>
            </c:dLbl>
            <c:dLbl>
              <c:idx val="9"/>
              <c:layout>
                <c:manualLayout>
                  <c:x val="-1.6962492989615347E-3"/>
                  <c:y val="-0.1880053690858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551-4482-9308-E59CCC03B3F8}"/>
                </c:ext>
              </c:extLst>
            </c:dLbl>
            <c:dLbl>
              <c:idx val="10"/>
              <c:layout>
                <c:manualLayout>
                  <c:x val="-3.3924985979230694E-3"/>
                  <c:y val="-0.21882592139497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551-4482-9308-E59CCC03B3F8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OP!$A$31:$A$41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OP!$C$31:$C$41</c:f>
              <c:numCache>
                <c:formatCode>0%</c:formatCode>
                <c:ptCount val="11"/>
                <c:pt idx="0">
                  <c:v>0.33076923076923076</c:v>
                </c:pt>
                <c:pt idx="1">
                  <c:v>0.2857142857142857</c:v>
                </c:pt>
                <c:pt idx="2">
                  <c:v>0.38345864661654133</c:v>
                </c:pt>
                <c:pt idx="3">
                  <c:v>0.32231404958677684</c:v>
                </c:pt>
                <c:pt idx="4">
                  <c:v>0.3783783783783784</c:v>
                </c:pt>
                <c:pt idx="5">
                  <c:v>0.3235294117647059</c:v>
                </c:pt>
                <c:pt idx="6">
                  <c:v>0.41509433962264153</c:v>
                </c:pt>
                <c:pt idx="7">
                  <c:v>0.44210526315789472</c:v>
                </c:pt>
                <c:pt idx="8">
                  <c:v>0.50549450549450547</c:v>
                </c:pt>
                <c:pt idx="9">
                  <c:v>0.375</c:v>
                </c:pt>
                <c:pt idx="10">
                  <c:v>0.45882352941176469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551-4482-9308-E59CCC03B3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0"/>
          <a:lstStyle/>
          <a:p>
            <a:pPr lvl="0"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u="none" strike="noStrike" kern="1200" spc="-100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unbelted occupants </a:t>
            </a:r>
            <a:r>
              <a:rPr lang="en-US" sz="2000" b="0" i="0" u="none" strike="noStrike" kern="1200" cap="small" spc="-100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| OCCUPANT FATALITIES IN FATAL CRASHES* </a:t>
            </a:r>
          </a:p>
        </c:rich>
      </c:tx>
      <c:layout>
        <c:manualLayout>
          <c:xMode val="edge"/>
          <c:yMode val="edge"/>
          <c:x val="0.23804359835855898"/>
          <c:y val="8.3222477848351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lvl="0" algn="ctr" rtl="0"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9.4327780868394828E-3"/>
                  <c:y val="-0.28425054992409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E4D-4930-B701-A128708F7F81}"/>
                </c:ext>
              </c:extLst>
            </c:dLbl>
            <c:dLbl>
              <c:idx val="1"/>
              <c:layout>
                <c:manualLayout>
                  <c:x val="-9.4327780868395088E-3"/>
                  <c:y val="-0.26909052059481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E4D-4930-B701-A128708F7F81}"/>
                </c:ext>
              </c:extLst>
            </c:dLbl>
            <c:dLbl>
              <c:idx val="2"/>
              <c:layout>
                <c:manualLayout>
                  <c:x val="-3.7731112347357968E-3"/>
                  <c:y val="-0.23877046193624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E4D-4930-B701-A128708F7F81}"/>
                </c:ext>
              </c:extLst>
            </c:dLbl>
            <c:dLbl>
              <c:idx val="3"/>
              <c:layout>
                <c:manualLayout>
                  <c:x val="0"/>
                  <c:y val="-0.26530051326248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E4D-4930-B701-A128708F7F81}"/>
                </c:ext>
              </c:extLst>
            </c:dLbl>
            <c:dLbl>
              <c:idx val="4"/>
              <c:layout>
                <c:manualLayout>
                  <c:x val="1.8865556173678292E-3"/>
                  <c:y val="-0.25014048393320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E4D-4930-B701-A128708F7F81}"/>
                </c:ext>
              </c:extLst>
            </c:dLbl>
            <c:dLbl>
              <c:idx val="5"/>
              <c:layout>
                <c:manualLayout>
                  <c:x val="-5.6596668521037641E-3"/>
                  <c:y val="-0.24635047660088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E4D-4930-B701-A128708F7F81}"/>
                </c:ext>
              </c:extLst>
            </c:dLbl>
            <c:dLbl>
              <c:idx val="6"/>
              <c:layout>
                <c:manualLayout>
                  <c:x val="-1.1319333704207459E-2"/>
                  <c:y val="-0.23877046193624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E4D-4930-B701-A128708F7F81}"/>
                </c:ext>
              </c:extLst>
            </c:dLbl>
            <c:dLbl>
              <c:idx val="7"/>
              <c:layout>
                <c:manualLayout>
                  <c:x val="-5.6596668521036956E-3"/>
                  <c:y val="-0.212240410609991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E4D-4930-B701-A128708F7F81}"/>
                </c:ext>
              </c:extLst>
            </c:dLbl>
            <c:dLbl>
              <c:idx val="8"/>
              <c:layout>
                <c:manualLayout>
                  <c:x val="-5.6596668521038335E-3"/>
                  <c:y val="-0.2008703886130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E4D-4930-B701-A128708F7F81}"/>
                </c:ext>
              </c:extLst>
            </c:dLbl>
            <c:dLbl>
              <c:idx val="9"/>
              <c:layout>
                <c:manualLayout>
                  <c:x val="-3.7731112347357968E-3"/>
                  <c:y val="-0.22740043993927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E4D-4930-B701-A128708F7F81}"/>
                </c:ext>
              </c:extLst>
            </c:dLbl>
            <c:dLbl>
              <c:idx val="10"/>
              <c:layout>
                <c:manualLayout>
                  <c:x val="-3.7731112347359351E-3"/>
                  <c:y val="-0.19329037394838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E4D-4930-B701-A128708F7F81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OP!$A$31:$A$41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OP!$T$102:$AD$102</c:f>
              <c:numCache>
                <c:formatCode>0%</c:formatCode>
                <c:ptCount val="11"/>
                <c:pt idx="0">
                  <c:v>0.63513513513513509</c:v>
                </c:pt>
                <c:pt idx="1">
                  <c:v>0.62352941176470589</c:v>
                </c:pt>
                <c:pt idx="2">
                  <c:v>0.54054054054054057</c:v>
                </c:pt>
                <c:pt idx="3">
                  <c:v>0.63703703703703707</c:v>
                </c:pt>
                <c:pt idx="4">
                  <c:v>0.54961832061068705</c:v>
                </c:pt>
                <c:pt idx="5">
                  <c:v>0.55752212389380529</c:v>
                </c:pt>
                <c:pt idx="6">
                  <c:v>0.5431034482758621</c:v>
                </c:pt>
                <c:pt idx="7">
                  <c:v>0.47619047619047616</c:v>
                </c:pt>
                <c:pt idx="8">
                  <c:v>0.46</c:v>
                </c:pt>
                <c:pt idx="9">
                  <c:v>0.59</c:v>
                </c:pt>
                <c:pt idx="10">
                  <c:v>0.43564356435643564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E4D-4930-B701-A128708F7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663475583"/>
        <c:axId val="1663480575"/>
      </c:areaChart>
      <c:catAx>
        <c:axId val="16634755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63480575"/>
        <c:crosses val="autoZero"/>
        <c:auto val="1"/>
        <c:lblAlgn val="ctr"/>
        <c:lblOffset val="100"/>
        <c:noMultiLvlLbl val="0"/>
      </c:catAx>
      <c:valAx>
        <c:axId val="166348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6634755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occupant protection 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TYPE*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F7B-4CB2-B803-95D94C89F6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F7B-4CB2-B803-95D94C89F6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F7B-4CB2-B803-95D94C89F669}"/>
              </c:ext>
            </c:extLst>
          </c:dPt>
          <c:dLbls>
            <c:dLbl>
              <c:idx val="0"/>
              <c:layout>
                <c:manualLayout>
                  <c:x val="2.1485331162366315E-2"/>
                  <c:y val="-0.529173584493748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431178866215501"/>
                      <c:h val="0.11278381005133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7B-4CB2-B803-95D94C89F669}"/>
                </c:ext>
              </c:extLst>
            </c:dLbl>
            <c:dLbl>
              <c:idx val="1"/>
              <c:layout>
                <c:manualLayout>
                  <c:x val="-1.4581570436776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F7B-4CB2-B803-95D94C89F669}"/>
                </c:ext>
              </c:extLst>
            </c:dLbl>
            <c:dLbl>
              <c:idx val="2"/>
              <c:layout>
                <c:manualLayout>
                  <c:x val="5.304324842511645E-2"/>
                  <c:y val="-1.63713348653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F7B-4CB2-B803-95D94C89F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Rdtype!$A$15:$A$17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Rdtype!$C$15:$C$17</c:f>
              <c:numCache>
                <c:formatCode>0%</c:formatCode>
                <c:ptCount val="3"/>
                <c:pt idx="0">
                  <c:v>0.78774617067833697</c:v>
                </c:pt>
                <c:pt idx="1">
                  <c:v>7.6586433260393869E-2</c:v>
                </c:pt>
                <c:pt idx="2">
                  <c:v>0.13566739606126915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B-4CB2-B803-95D94C89F6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occupant protection 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ROAD TYPE*</a:t>
            </a:r>
            <a:endParaRPr lang="en-US" sz="200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9419631514119703"/>
          <c:y val="1.23124310863755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51C-4C2E-85CE-F105E9EC0E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51C-4C2E-85CE-F105E9EC0E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51C-4C2E-85CE-F105E9EC0E2C}"/>
              </c:ext>
            </c:extLst>
          </c:dPt>
          <c:dLbls>
            <c:dLbl>
              <c:idx val="0"/>
              <c:layout>
                <c:manualLayout>
                  <c:x val="-4.0651224580957268E-2"/>
                  <c:y val="-0.357883181798033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1C-4C2E-85CE-F105E9EC0E2C}"/>
                </c:ext>
              </c:extLst>
            </c:dLbl>
            <c:dLbl>
              <c:idx val="1"/>
              <c:layout>
                <c:manualLayout>
                  <c:x val="-2.0830814909680376E-2"/>
                  <c:y val="-1.37364011656472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1C-4C2E-85CE-F105E9EC0E2C}"/>
                </c:ext>
              </c:extLst>
            </c:dLbl>
            <c:dLbl>
              <c:idx val="2"/>
              <c:layout>
                <c:manualLayout>
                  <c:x val="4.1661629819360751E-3"/>
                  <c:y val="-2.4038702039882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1C-4C2E-85CE-F105E9EC0E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Rdtype!$A$15:$A$17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Rdtype!$E$15:$E$17</c:f>
              <c:numCache>
                <c:formatCode>0%</c:formatCode>
                <c:ptCount val="3"/>
                <c:pt idx="0">
                  <c:v>0.62457770270270274</c:v>
                </c:pt>
                <c:pt idx="1">
                  <c:v>9.5439189189189186E-2</c:v>
                </c:pt>
                <c:pt idx="2">
                  <c:v>0.27998310810810811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1C-4C2E-85CE-F105E9EC0E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GENDER*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5EA-43CE-9653-BDFA35B0F6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5EA-43CE-9653-BDFA35B0F65F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EA-43CE-9653-BDFA35B0F65F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EA-43CE-9653-BDFA35B0F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Gender!$A$14:$A$15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Gender!$C$14:$C$15</c:f>
              <c:numCache>
                <c:formatCode>0%</c:formatCode>
                <c:ptCount val="2"/>
                <c:pt idx="0">
                  <c:v>0.19659239842726081</c:v>
                </c:pt>
                <c:pt idx="1">
                  <c:v>0.80340760157273916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EA-43CE-9653-BDFA35B0F65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occupant protection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GENDER*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355-48E7-8D0F-DF316A3E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355-48E7-8D0F-DF316A3E3760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355-48E7-8D0F-DF316A3E3760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55-48E7-8D0F-DF316A3E37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Gender!$A$14:$A$15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Gender!$D$14:$D$15</c:f>
              <c:numCache>
                <c:formatCode>General</c:formatCode>
                <c:ptCount val="2"/>
                <c:pt idx="0">
                  <c:v>487</c:v>
                </c:pt>
                <c:pt idx="1">
                  <c:v>1377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55-48E7-8D0F-DF316A3E376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0.92316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8120" y="4110934"/>
          <a:ext cx="1511320" cy="3421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0.90739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21762" y="4036219"/>
          <a:ext cx="1324345" cy="41195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0.91742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72333"/>
          <a:ext cx="1329288" cy="30355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0.81099</cdr:x>
      <cdr:y>0.93769</cdr:y>
    </cdr:from>
    <cdr:to>
      <cdr:x>0.925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00000000-0008-0000-0C00-000003000000}"/>
            </a:ext>
          </a:extLst>
        </cdr:cNvPr>
        <cdr:cNvSpPr txBox="1"/>
      </cdr:nvSpPr>
      <cdr:spPr>
        <a:xfrm xmlns:a="http://schemas.openxmlformats.org/drawingml/2006/main">
          <a:off x="9431867" y="4541181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0" baseline="0" dirty="0"/>
            <a:t> </a:t>
          </a:r>
          <a:endParaRPr lang="en-US" sz="2000" b="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0.91841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2700"/>
          <a:ext cx="1325880" cy="32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0.80819</cdr:x>
      <cdr:y>0.92948</cdr:y>
    </cdr:from>
    <cdr:to>
      <cdr:x>0.99821</cdr:x>
      <cdr:y>0.99393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39149" y="4352077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A9A32-1877-4959-B2B8-610CF3A00FBE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DFA15-5194-4DC8-A0F5-B19FC79C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90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C64EA1-87D2-4B0E-BCA8-DA780AC0E8F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1B907C2-BCDF-4585-9D50-B4F448B06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77D2-E4C8-4A81-B76C-3D8C9AE5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F7240-53FA-467A-ACFC-C5A064F7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6E54-E3E8-4F6F-BFB9-A1852D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DB57-60EE-4D92-B058-77C6E89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4389-E35B-4142-B061-A14C6EB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B82A-1E6E-4CEE-B99B-2A33E713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1FE5-AF99-4FE1-B5CF-F34325BDC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6D7E-BC53-44DB-8B31-6A74ABD2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536-FC39-4E2E-A6A6-CCF4AFD8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5D6-2C0A-4208-B8A1-6E3C4C1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4EC6D-42EF-402D-9C8A-DC94B80C6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13374-AB12-4B49-8FF9-E7B5D37BF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18E5-2B4F-4400-AD13-7248B9A7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DFF8-8D89-45D1-9AA2-5B37E800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FAA4-EBD9-46D7-8902-B01677ED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styles*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 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106601" y="6257109"/>
            <a:ext cx="58921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/>
              <a:t>*Figure excludes pedestrians, pedal cycles, construction and farm equipment, all-terrain vehicles, snowmobiles, and school bus passengers where seat belt use does not apply.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146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8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21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3200" spc="0" dirty="0">
              <a:solidFill>
                <a:srgbClr val="D7202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200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F5D4-5234-4FED-B8C2-227F5F00746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8AE3-3F31-4965-808C-97B8D93D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B19-EAF1-40BC-88A8-7247398D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4C6D-52BC-485E-BE31-DAACA7D7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D566-FC7C-484A-AD6A-9E7BF4A2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33C9-F423-4A8C-8340-17EC0F23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D6F8-A02A-43EE-858B-651C901D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B857-B5BA-4C4E-A4AE-0FF84BEC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C5E9-FC08-41B0-BBB6-EBFE4EC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BC3F1-3BAE-405E-B84B-B5F5952A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D879-8A86-46F1-B504-7706BFA9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9A3B-86FD-4771-A1F8-D26ACDDA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2DD-E2C1-4126-B973-8C872A3A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B75-D845-4E57-9588-5BFF59DA5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730D5-474B-4F59-8786-A4096496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16F2C-F4CB-40BF-A319-3DBF6711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583F-15B9-4647-99A4-9FD2DC21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D6C35-1228-4465-9B2B-DF69AE4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F4B7-3F84-4ABD-A7AB-EE2811E7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757E-E761-4C01-B6A4-7627A2E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62A55-2A4E-42D4-9741-C571D65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B62C-DB7C-42DB-8341-ED8A092C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EF2A-AB46-47EF-82A7-29C5356D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8D03B-2230-4B85-B5FD-B1DA2B27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11445-A889-4298-8F92-425AFCB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EF4D8-CB11-45DA-94F8-44B1C62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D7C-8391-41E5-9202-0B17BA93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719B3-D6C9-427E-90B9-5BE8201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796F4-0068-4EF5-AFCC-B2B99DC7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C2E3-716C-4526-8AB5-69F45C96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5D8F-9424-4237-BD06-95DDB313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07722-E2E6-4560-9EED-EF53FA17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6B1B-FFA8-4E35-AB92-79951A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77AF-1CFF-48EB-8DF5-DAD372A8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4B63-8098-4118-9A7C-D35DCEA5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712F-C437-4C24-82F7-90A5B7B50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290E-EDE1-489F-9C41-3C082DC3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67D8F-4595-4B75-83AE-D3DC5146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4C0B-1C9B-451B-A2D4-3D0A077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24AD-98CB-42E6-AA49-24102AA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CC492-96BE-4572-BB0E-CF24B50AE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E2ACB-AF42-4AD3-9D4D-B56FB55F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F2B-5DCF-4636-AF7B-28724200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693C-1CCC-492D-A51A-C34BC75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A9F1C-BF02-4008-A20C-D9853206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9C59-D268-4D39-BB54-C0CCF78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2F04-C8EB-4344-B83D-98760972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EE1F-7185-4AB8-8082-B087CF2A4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727F-BEDD-4892-811F-64D95FDD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ECE7B-9032-49A2-8287-3B6FBE26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</a:t>
            </a:r>
            <a:r>
              <a:rPr lang="en-US" sz="4800" b="1" spc="0" dirty="0" smtClean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Unbelted Occupants </a:t>
            </a:r>
            <a:endParaRPr lang="en-US" sz="4800" b="1" spc="0" dirty="0">
              <a:solidFill>
                <a:schemeClr val="tx1"/>
              </a:solidFill>
              <a:latin typeface="Franklin Gothic Medium" panose="020B0603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82010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3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68767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4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04934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12343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2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8793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71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94568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47119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71994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9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8868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9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61486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08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</a:t>
            </a:r>
            <a:r>
              <a:rPr lang="en-US" sz="44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Unbelted Occupants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398580"/>
              </p:ext>
            </p:extLst>
          </p:nvPr>
        </p:nvGraphicFramePr>
        <p:xfrm>
          <a:off x="298938" y="1270396"/>
          <a:ext cx="11676185" cy="497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3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40099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25880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4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84051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8A989-5D52-47F6-85D9-CA16B4685401}"/>
              </a:ext>
            </a:extLst>
          </p:cNvPr>
          <p:cNvSpPr txBox="1"/>
          <p:nvPr/>
        </p:nvSpPr>
        <p:spPr>
          <a:xfrm>
            <a:off x="6677637" y="6652388"/>
            <a:ext cx="53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cap="small" baseline="30000" dirty="0" smtClean="0"/>
              <a:t>†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Officer 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suspected alcohol and/or drug 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involvement.</a:t>
            </a:r>
            <a:endParaRPr kumimoji="0" lang="en-US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68815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2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8A989-5D52-47F6-85D9-CA16B4685401}"/>
              </a:ext>
            </a:extLst>
          </p:cNvPr>
          <p:cNvSpPr txBox="1"/>
          <p:nvPr/>
        </p:nvSpPr>
        <p:spPr>
          <a:xfrm>
            <a:off x="8308652" y="6652388"/>
            <a:ext cx="3721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1400" cap="small" baseline="30000" dirty="0" smtClean="0">
                <a:solidFill>
                  <a:prstClr val="black"/>
                </a:solidFill>
              </a:rPr>
              <a:t>†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Officer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suspected alcohol and/or drug 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involvement.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9025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79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161" y="155448"/>
            <a:ext cx="1049894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620303"/>
              </p:ext>
            </p:extLst>
          </p:nvPr>
        </p:nvGraphicFramePr>
        <p:xfrm>
          <a:off x="280988" y="1371600"/>
          <a:ext cx="11630025" cy="484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357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6389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6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76470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7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68425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5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42359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4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0671" y="155448"/>
            <a:ext cx="11630342" cy="90156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sz="4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600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67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33854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80141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2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Unbelted Occupants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45392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6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5360</TotalTime>
  <Words>609</Words>
  <Application>Microsoft Office PowerPoint</Application>
  <PresentationFormat>Widescreen</PresentationFormat>
  <Paragraphs>166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PowerPoint Presentation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  <vt:lpstr>Primary Emphasis Area: Unbelted Occupants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Mongeon, Karin L.</dc:creator>
  <cp:lastModifiedBy>Benson, Laurel</cp:lastModifiedBy>
  <cp:revision>270</cp:revision>
  <cp:lastPrinted>2019-12-02T22:35:51Z</cp:lastPrinted>
  <dcterms:created xsi:type="dcterms:W3CDTF">2019-10-22T16:13:44Z</dcterms:created>
  <dcterms:modified xsi:type="dcterms:W3CDTF">2022-05-14T22:50:54Z</dcterms:modified>
  <cp:contentStatus/>
</cp:coreProperties>
</file>