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1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drawings/drawing14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drawings/drawing18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drawings/drawing19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drawings/drawing20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20.xml"/><Relationship Id="rId4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SpdAg!$AF$50</c:f>
          <c:strCache>
            <c:ptCount val="1"/>
            <c:pt idx="0">
              <c:v>speed/aggressive driver | FATAL and SERIOUS INJURY CRASHES</c:v>
            </c:pt>
          </c:strCache>
        </c:strRef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948530208703946E-2"/>
          <c:y val="0.15243390110272551"/>
          <c:w val="0.8938102251795832"/>
          <c:h val="0.6222883251641802"/>
        </c:manualLayout>
      </c:layout>
      <c:areaChart>
        <c:grouping val="stacked"/>
        <c:varyColors val="0"/>
        <c:ser>
          <c:idx val="0"/>
          <c:order val="0"/>
          <c:tx>
            <c:strRef>
              <c:f>SpdAg!$C$6</c:f>
              <c:strCache>
                <c:ptCount val="1"/>
                <c:pt idx="0">
                  <c:v>Fatal Injury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2.8712069265267189E-3"/>
                  <c:y val="-2.4983272764470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F31-4271-837A-10A65A4241EA}"/>
                </c:ext>
              </c:extLst>
            </c:dLbl>
            <c:dLbl>
              <c:idx val="1"/>
              <c:layout>
                <c:manualLayout>
                  <c:x val="0"/>
                  <c:y val="-2.8037963984925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F31-4271-837A-10A65A4241EA}"/>
                </c:ext>
              </c:extLst>
            </c:dLbl>
            <c:dLbl>
              <c:idx val="2"/>
              <c:layout>
                <c:manualLayout>
                  <c:x val="-5.2638185572178327E-17"/>
                  <c:y val="-2.810618186002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F31-4271-837A-10A65A4241EA}"/>
                </c:ext>
              </c:extLst>
            </c:dLbl>
            <c:dLbl>
              <c:idx val="3"/>
              <c:layout>
                <c:manualLayout>
                  <c:x val="-2.8712043703046719E-3"/>
                  <c:y val="-2.5085762014139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F31-4271-837A-10A65A4241EA}"/>
                </c:ext>
              </c:extLst>
            </c:dLbl>
            <c:dLbl>
              <c:idx val="4"/>
              <c:layout>
                <c:manualLayout>
                  <c:x val="-1.0527637114435665E-16"/>
                  <c:y val="-1.5614545477794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F31-4271-837A-10A65A4241EA}"/>
                </c:ext>
              </c:extLst>
            </c:dLbl>
            <c:dLbl>
              <c:idx val="5"/>
              <c:layout>
                <c:manualLayout>
                  <c:x val="-1.056965669156631E-16"/>
                  <c:y val="-3.1229802424206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F31-4271-837A-10A65A4241EA}"/>
                </c:ext>
              </c:extLst>
            </c:dLbl>
            <c:dLbl>
              <c:idx val="6"/>
              <c:layout>
                <c:manualLayout>
                  <c:x val="-1.056965669156631E-16"/>
                  <c:y val="1.705296860861696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F31-4271-837A-10A65A4241EA}"/>
                </c:ext>
              </c:extLst>
            </c:dLbl>
            <c:dLbl>
              <c:idx val="7"/>
              <c:layout>
                <c:manualLayout>
                  <c:x val="-2.813891503906638E-3"/>
                  <c:y val="-3.15703646252821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F31-4271-837A-10A65A4241EA}"/>
                </c:ext>
              </c:extLst>
            </c:dLbl>
            <c:dLbl>
              <c:idx val="8"/>
              <c:layout>
                <c:manualLayout>
                  <c:x val="-1.1530667774337115E-2"/>
                  <c:y val="-6.31407292505642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F31-4271-837A-10A65A4241EA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SpdAg!$A$9:$A$19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SpdAg!$C$9:$C$19</c:f>
              <c:numCache>
                <c:formatCode>General</c:formatCode>
                <c:ptCount val="11"/>
                <c:pt idx="0">
                  <c:v>52</c:v>
                </c:pt>
                <c:pt idx="1">
                  <c:v>55</c:v>
                </c:pt>
                <c:pt idx="2">
                  <c:v>57</c:v>
                </c:pt>
                <c:pt idx="3">
                  <c:v>49</c:v>
                </c:pt>
                <c:pt idx="4">
                  <c:v>46</c:v>
                </c:pt>
                <c:pt idx="5">
                  <c:v>29</c:v>
                </c:pt>
                <c:pt idx="6">
                  <c:v>30</c:v>
                </c:pt>
                <c:pt idx="7">
                  <c:v>42</c:v>
                </c:pt>
                <c:pt idx="8">
                  <c:v>26</c:v>
                </c:pt>
                <c:pt idx="9">
                  <c:v>33</c:v>
                </c:pt>
                <c:pt idx="1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F31-4271-837A-10A65A4241EA}"/>
            </c:ext>
          </c:extLst>
        </c:ser>
        <c:ser>
          <c:idx val="1"/>
          <c:order val="1"/>
          <c:tx>
            <c:strRef>
              <c:f>SpdAg!$D$6</c:f>
              <c:strCache>
                <c:ptCount val="1"/>
                <c:pt idx="0">
                  <c:v>Serious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5.7424138530534378E-3"/>
                  <c:y val="-0.115547636535675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F31-4271-837A-10A65A4241EA}"/>
                </c:ext>
              </c:extLst>
            </c:dLbl>
            <c:dLbl>
              <c:idx val="1"/>
              <c:layout>
                <c:manualLayout>
                  <c:x val="1.0083659761317447E-2"/>
                  <c:y val="-0.146776839781642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F31-4271-837A-10A65A4241EA}"/>
                </c:ext>
              </c:extLst>
            </c:dLbl>
            <c:dLbl>
              <c:idx val="2"/>
              <c:layout>
                <c:manualLayout>
                  <c:x val="-5.2638185572178327E-17"/>
                  <c:y val="-0.14365381839570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F31-4271-837A-10A65A4241EA}"/>
                </c:ext>
              </c:extLst>
            </c:dLbl>
            <c:dLbl>
              <c:idx val="3"/>
              <c:layout>
                <c:manualLayout>
                  <c:x val="-4.306810389790079E-3"/>
                  <c:y val="-0.15302254568238147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F31-4271-837A-10A65A4241EA}"/>
                </c:ext>
              </c:extLst>
            </c:dLbl>
            <c:dLbl>
              <c:idx val="4"/>
              <c:layout>
                <c:manualLayout>
                  <c:x val="-4.3068633008692828E-3"/>
                  <c:y val="-0.13716900834253101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DF31-4271-837A-10A65A4241EA}"/>
                </c:ext>
              </c:extLst>
            </c:dLbl>
            <c:dLbl>
              <c:idx val="5"/>
              <c:layout>
                <c:manualLayout>
                  <c:x val="0"/>
                  <c:y val="-9.65031470930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F31-4271-837A-10A65A4241EA}"/>
                </c:ext>
              </c:extLst>
            </c:dLbl>
            <c:dLbl>
              <c:idx val="6"/>
              <c:layout>
                <c:manualLayout>
                  <c:x val="0"/>
                  <c:y val="-0.109131292943153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DF31-4271-837A-10A65A4241EA}"/>
                </c:ext>
              </c:extLst>
            </c:dLbl>
            <c:dLbl>
              <c:idx val="7"/>
              <c:layout>
                <c:manualLayout>
                  <c:x val="-7.1092922314964198E-3"/>
                  <c:y val="-9.3448279290835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F31-4271-837A-10A65A4241EA}"/>
                </c:ext>
              </c:extLst>
            </c:dLbl>
            <c:dLbl>
              <c:idx val="8"/>
              <c:layout>
                <c:manualLayout>
                  <c:x val="-8.6480008307529416E-3"/>
                  <c:y val="-0.101025166800902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DF31-4271-837A-10A65A4241EA}"/>
                </c:ext>
              </c:extLst>
            </c:dLbl>
            <c:dLbl>
              <c:idx val="9"/>
              <c:layout>
                <c:manualLayout>
                  <c:x val="2.8826669435842787E-3"/>
                  <c:y val="-9.4711093875846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DF31-4271-837A-10A65A4241EA}"/>
                </c:ext>
              </c:extLst>
            </c:dLbl>
            <c:dLbl>
              <c:idx val="10"/>
              <c:layout>
                <c:manualLayout>
                  <c:x val="-5.7653338871686624E-3"/>
                  <c:y val="-0.126281458501128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DF31-4271-837A-10A65A4241EA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SpdAg!$A$9:$A$19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SpdAg!$D$9:$D$19</c:f>
              <c:numCache>
                <c:formatCode>General</c:formatCode>
                <c:ptCount val="11"/>
                <c:pt idx="0">
                  <c:v>115</c:v>
                </c:pt>
                <c:pt idx="1">
                  <c:v>169</c:v>
                </c:pt>
                <c:pt idx="2">
                  <c:v>172</c:v>
                </c:pt>
                <c:pt idx="3">
                  <c:v>178</c:v>
                </c:pt>
                <c:pt idx="4">
                  <c:v>166</c:v>
                </c:pt>
                <c:pt idx="5">
                  <c:v>128</c:v>
                </c:pt>
                <c:pt idx="6">
                  <c:v>128</c:v>
                </c:pt>
                <c:pt idx="7">
                  <c:v>130</c:v>
                </c:pt>
                <c:pt idx="8">
                  <c:v>123</c:v>
                </c:pt>
                <c:pt idx="9">
                  <c:v>119</c:v>
                </c:pt>
                <c:pt idx="10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DF31-4271-837A-10A65A4241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Day!$A$36</c:f>
          <c:strCache>
            <c:ptCount val="1"/>
            <c:pt idx="0">
              <c:v>speed/aggressive driver | SERIOUS INJURY CRASHES BY DAY OF WEEK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Day!$A$26:$A$32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Day!$E$26:$E$32</c:f>
              <c:numCache>
                <c:formatCode>0%</c:formatCode>
                <c:ptCount val="7"/>
                <c:pt idx="0">
                  <c:v>0.15632911392405063</c:v>
                </c:pt>
                <c:pt idx="1">
                  <c:v>0.13860759493670885</c:v>
                </c:pt>
                <c:pt idx="2">
                  <c:v>0.13037974683544304</c:v>
                </c:pt>
                <c:pt idx="3">
                  <c:v>0.12468354430379747</c:v>
                </c:pt>
                <c:pt idx="4">
                  <c:v>0.12468354430379747</c:v>
                </c:pt>
                <c:pt idx="5">
                  <c:v>0.14367088607594936</c:v>
                </c:pt>
                <c:pt idx="6">
                  <c:v>0.18164556962025316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A6-4679-A650-A84FBC8950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Mth!$A$50</c:f>
          <c:strCache>
            <c:ptCount val="1"/>
            <c:pt idx="0">
              <c:v>speed/aggressive driver | FATAL CRASHES BY MONTH</c:v>
            </c:pt>
          </c:strCache>
        </c:strRef>
      </c:tx>
      <c:layout>
        <c:manualLayout>
          <c:xMode val="edge"/>
          <c:yMode val="edge"/>
          <c:x val="0.248676421589807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Mth!$A$36:$A$47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Mth!$C$36:$C$47</c:f>
              <c:numCache>
                <c:formatCode>0%</c:formatCode>
                <c:ptCount val="12"/>
                <c:pt idx="0">
                  <c:v>6.4876957494407153E-2</c:v>
                </c:pt>
                <c:pt idx="1">
                  <c:v>5.3691275167785234E-2</c:v>
                </c:pt>
                <c:pt idx="2">
                  <c:v>8.0536912751677847E-2</c:v>
                </c:pt>
                <c:pt idx="3">
                  <c:v>7.1588366890380312E-2</c:v>
                </c:pt>
                <c:pt idx="4">
                  <c:v>8.0536912751677847E-2</c:v>
                </c:pt>
                <c:pt idx="5">
                  <c:v>9.6196868008948541E-2</c:v>
                </c:pt>
                <c:pt idx="6">
                  <c:v>9.1722595078299773E-2</c:v>
                </c:pt>
                <c:pt idx="7">
                  <c:v>0.12304250559284116</c:v>
                </c:pt>
                <c:pt idx="8">
                  <c:v>8.5011185682326629E-2</c:v>
                </c:pt>
                <c:pt idx="9">
                  <c:v>6.4876957494407153E-2</c:v>
                </c:pt>
                <c:pt idx="10">
                  <c:v>0.12080536912751678</c:v>
                </c:pt>
                <c:pt idx="11">
                  <c:v>6.7114093959731544E-2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BA-43BC-B785-0CC2EE532B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Mth!$A$51</c:f>
          <c:strCache>
            <c:ptCount val="1"/>
            <c:pt idx="0">
              <c:v>speed/aggressive driver | SERIOUS INJURY CRASHES BY MONTH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Mth!$A$36:$A$47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Mth!$E$36:$E$47</c:f>
              <c:numCache>
                <c:formatCode>0%</c:formatCode>
                <c:ptCount val="12"/>
                <c:pt idx="0">
                  <c:v>8.3544303797468356E-2</c:v>
                </c:pt>
                <c:pt idx="1">
                  <c:v>5.8860759493670887E-2</c:v>
                </c:pt>
                <c:pt idx="2">
                  <c:v>6.2658227848101267E-2</c:v>
                </c:pt>
                <c:pt idx="3">
                  <c:v>6.3924050632911386E-2</c:v>
                </c:pt>
                <c:pt idx="4">
                  <c:v>8.1645569620253169E-2</c:v>
                </c:pt>
                <c:pt idx="5">
                  <c:v>8.2911392405063289E-2</c:v>
                </c:pt>
                <c:pt idx="6">
                  <c:v>0.12468354430379747</c:v>
                </c:pt>
                <c:pt idx="7">
                  <c:v>0.10126582278481013</c:v>
                </c:pt>
                <c:pt idx="8">
                  <c:v>9.1772151898734181E-2</c:v>
                </c:pt>
                <c:pt idx="9">
                  <c:v>8.9240506329113928E-2</c:v>
                </c:pt>
                <c:pt idx="10">
                  <c:v>7.4683544303797464E-2</c:v>
                </c:pt>
                <c:pt idx="11">
                  <c:v>8.4810126582278475E-2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29-4C68-8750-A89D38474E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Time!$A$86</c:f>
          <c:strCache>
            <c:ptCount val="1"/>
            <c:pt idx="0">
              <c:v>speed/aggressive driver | FATAL CRASHES BY HOUR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Time!$A$60:$A$83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Time!$C$60:$C$83</c:f>
              <c:numCache>
                <c:formatCode>0%</c:formatCode>
                <c:ptCount val="24"/>
                <c:pt idx="0">
                  <c:v>8.5011185682326629E-2</c:v>
                </c:pt>
                <c:pt idx="1">
                  <c:v>7.1588366890380312E-2</c:v>
                </c:pt>
                <c:pt idx="2">
                  <c:v>3.1319910514541388E-2</c:v>
                </c:pt>
                <c:pt idx="3">
                  <c:v>1.7897091722595078E-2</c:v>
                </c:pt>
                <c:pt idx="4">
                  <c:v>1.1185682326621925E-2</c:v>
                </c:pt>
                <c:pt idx="5">
                  <c:v>2.4608501118568233E-2</c:v>
                </c:pt>
                <c:pt idx="6">
                  <c:v>3.803131991051454E-2</c:v>
                </c:pt>
                <c:pt idx="7">
                  <c:v>4.4742729306487698E-2</c:v>
                </c:pt>
                <c:pt idx="8">
                  <c:v>2.6845637583892617E-2</c:v>
                </c:pt>
                <c:pt idx="9">
                  <c:v>6.7114093959731542E-3</c:v>
                </c:pt>
                <c:pt idx="10">
                  <c:v>1.3422818791946308E-2</c:v>
                </c:pt>
                <c:pt idx="11">
                  <c:v>2.0134228187919462E-2</c:v>
                </c:pt>
                <c:pt idx="12">
                  <c:v>3.5794183445190156E-2</c:v>
                </c:pt>
                <c:pt idx="13">
                  <c:v>3.5794183445190156E-2</c:v>
                </c:pt>
                <c:pt idx="14">
                  <c:v>4.2505592841163314E-2</c:v>
                </c:pt>
                <c:pt idx="15">
                  <c:v>4.4742729306487698E-2</c:v>
                </c:pt>
                <c:pt idx="16">
                  <c:v>6.7114093959731544E-2</c:v>
                </c:pt>
                <c:pt idx="17">
                  <c:v>5.3691275167785234E-2</c:v>
                </c:pt>
                <c:pt idx="18">
                  <c:v>4.9217002237136466E-2</c:v>
                </c:pt>
                <c:pt idx="19">
                  <c:v>6.2639821029082776E-2</c:v>
                </c:pt>
                <c:pt idx="20">
                  <c:v>6.9351230425055935E-2</c:v>
                </c:pt>
                <c:pt idx="21">
                  <c:v>4.6979865771812082E-2</c:v>
                </c:pt>
                <c:pt idx="22">
                  <c:v>5.3691275167785234E-2</c:v>
                </c:pt>
                <c:pt idx="23">
                  <c:v>4.6979865771812082E-2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6E-4A32-969B-B75FA62DA3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Time!$A$87</c:f>
          <c:strCache>
            <c:ptCount val="1"/>
            <c:pt idx="0">
              <c:v>speed/aggressive driver | SERIOUS INJURY CRASHES BY HOUR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Time!$A$60:$A$83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Time!$E$60:$E$83</c:f>
              <c:numCache>
                <c:formatCode>0%</c:formatCode>
                <c:ptCount val="24"/>
                <c:pt idx="0">
                  <c:v>6.4556962025316453E-2</c:v>
                </c:pt>
                <c:pt idx="1">
                  <c:v>5.7594936708860761E-2</c:v>
                </c:pt>
                <c:pt idx="2">
                  <c:v>2.7215189873417721E-2</c:v>
                </c:pt>
                <c:pt idx="3">
                  <c:v>1.8987341772151899E-2</c:v>
                </c:pt>
                <c:pt idx="4">
                  <c:v>1.4556962025316455E-2</c:v>
                </c:pt>
                <c:pt idx="5">
                  <c:v>2.1518987341772152E-2</c:v>
                </c:pt>
                <c:pt idx="6">
                  <c:v>2.911392405063291E-2</c:v>
                </c:pt>
                <c:pt idx="7">
                  <c:v>4.4303797468354431E-2</c:v>
                </c:pt>
                <c:pt idx="8">
                  <c:v>3.4177215189873419E-2</c:v>
                </c:pt>
                <c:pt idx="9">
                  <c:v>3.4810126582278479E-2</c:v>
                </c:pt>
                <c:pt idx="10">
                  <c:v>3.2911392405063293E-2</c:v>
                </c:pt>
                <c:pt idx="11">
                  <c:v>2.6582278481012658E-2</c:v>
                </c:pt>
                <c:pt idx="12">
                  <c:v>4.1139240506329111E-2</c:v>
                </c:pt>
                <c:pt idx="13">
                  <c:v>4.3037974683544304E-2</c:v>
                </c:pt>
                <c:pt idx="14">
                  <c:v>4.3037974683544304E-2</c:v>
                </c:pt>
                <c:pt idx="15">
                  <c:v>0.05</c:v>
                </c:pt>
                <c:pt idx="16">
                  <c:v>6.2658227848101267E-2</c:v>
                </c:pt>
                <c:pt idx="17">
                  <c:v>6.3291139240506333E-2</c:v>
                </c:pt>
                <c:pt idx="18">
                  <c:v>6.3291139240506333E-2</c:v>
                </c:pt>
                <c:pt idx="19">
                  <c:v>5.1265822784810129E-2</c:v>
                </c:pt>
                <c:pt idx="20">
                  <c:v>5.5063291139240508E-2</c:v>
                </c:pt>
                <c:pt idx="21">
                  <c:v>4.1139240506329111E-2</c:v>
                </c:pt>
                <c:pt idx="22">
                  <c:v>4.6835443037974683E-2</c:v>
                </c:pt>
                <c:pt idx="23">
                  <c:v>3.2911392405063293E-2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1-4202-AD26-08DA0AC4B0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SurfCond!$A$44</c:f>
          <c:strCache>
            <c:ptCount val="1"/>
            <c:pt idx="0">
              <c:v>speed/aggressive driver | FATAL CRASHES BY ROAD SURFACE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A93-4F11-81C5-81B2DCBDE3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A93-4F11-81C5-81B2DCBDE3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A93-4F11-81C5-81B2DCBDE3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A93-4F11-81C5-81B2DCBDE37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A93-4F11-81C5-81B2DCBDE37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A93-4F11-81C5-81B2DCBDE37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A93-4F11-81C5-81B2DCBDE37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7A93-4F11-81C5-81B2DCBDE37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7A93-4F11-81C5-81B2DCBDE37E}"/>
              </c:ext>
            </c:extLst>
          </c:dPt>
          <c:dLbls>
            <c:dLbl>
              <c:idx val="0"/>
              <c:layout>
                <c:manualLayout>
                  <c:x val="9.1418113772218021E-2"/>
                  <c:y val="-9.42184154175589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A93-4F11-81C5-81B2DCBDE37E}"/>
                </c:ext>
              </c:extLst>
            </c:dLbl>
            <c:dLbl>
              <c:idx val="1"/>
              <c:layout>
                <c:manualLayout>
                  <c:x val="-9.6695890230311735E-3"/>
                  <c:y val="-9.70735189150607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A93-4F11-81C5-81B2DCBDE37E}"/>
                </c:ext>
              </c:extLst>
            </c:dLbl>
            <c:dLbl>
              <c:idx val="2"/>
              <c:layout>
                <c:manualLayout>
                  <c:x val="-7.650272126805771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A93-4F11-81C5-81B2DCBDE37E}"/>
                </c:ext>
              </c:extLst>
            </c:dLbl>
            <c:dLbl>
              <c:idx val="3"/>
              <c:layout>
                <c:manualLayout>
                  <c:x val="-2.7322400452877753E-2"/>
                  <c:y val="-3.14061384725196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A93-4F11-81C5-81B2DCBDE37E}"/>
                </c:ext>
              </c:extLst>
            </c:dLbl>
            <c:dLbl>
              <c:idx val="4"/>
              <c:layout>
                <c:manualLayout>
                  <c:x val="1.9382079775045133E-3"/>
                  <c:y val="-7.42326909350463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A93-4F11-81C5-81B2DCBDE37E}"/>
                </c:ext>
              </c:extLst>
            </c:dLbl>
            <c:dLbl>
              <c:idx val="5"/>
              <c:layout>
                <c:manualLayout>
                  <c:x val="5.4644800905754836E-3"/>
                  <c:y val="-3.71163454675232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A93-4F11-81C5-81B2DCBDE37E}"/>
                </c:ext>
              </c:extLst>
            </c:dLbl>
            <c:dLbl>
              <c:idx val="6"/>
              <c:layout>
                <c:manualLayout>
                  <c:x val="-2.5500902879843343E-2"/>
                  <c:y val="-3.42612419700214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A93-4F11-81C5-81B2DCBDE37E}"/>
                </c:ext>
              </c:extLst>
            </c:dLbl>
            <c:dLbl>
              <c:idx val="7"/>
              <c:layout>
                <c:manualLayout>
                  <c:x val="7.8324214631582817E-2"/>
                  <c:y val="-5.42469664525339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A93-4F11-81C5-81B2DCBDE37E}"/>
                </c:ext>
              </c:extLst>
            </c:dLbl>
            <c:dLbl>
              <c:idx val="8"/>
              <c:layout>
                <c:manualLayout>
                  <c:x val="8.9253174812733926E-2"/>
                  <c:y val="1.1420413990007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A93-4F11-81C5-81B2DCBDE3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SurfCond!$A$33:$A$41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SurfCond!$C$33:$C$41</c:f>
              <c:numCache>
                <c:formatCode>0%</c:formatCode>
                <c:ptCount val="9"/>
                <c:pt idx="0">
                  <c:v>0.72259507829977632</c:v>
                </c:pt>
                <c:pt idx="1">
                  <c:v>4.4742729306487698E-2</c:v>
                </c:pt>
                <c:pt idx="2">
                  <c:v>2.6845637583892617E-2</c:v>
                </c:pt>
                <c:pt idx="3">
                  <c:v>2.4608501118568233E-2</c:v>
                </c:pt>
                <c:pt idx="4">
                  <c:v>1.3422818791946308E-2</c:v>
                </c:pt>
                <c:pt idx="5">
                  <c:v>0.1476510067114094</c:v>
                </c:pt>
                <c:pt idx="6">
                  <c:v>1.7897091722595078E-2</c:v>
                </c:pt>
                <c:pt idx="7">
                  <c:v>2.2371364653243847E-3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A93-4F11-81C5-81B2DCBDE37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SurfCond!$A$45</c:f>
          <c:strCache>
            <c:ptCount val="1"/>
            <c:pt idx="0">
              <c:v>speed/aggressive driver | SERIOUS INJURY CRASHES BY ROAD SURFACE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082-445D-9249-189650317D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082-445D-9249-189650317D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082-445D-9249-189650317D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082-445D-9249-189650317D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082-445D-9249-189650317DA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D082-445D-9249-189650317DA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D082-445D-9249-189650317DA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D082-445D-9249-189650317DA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D082-445D-9249-189650317DAB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082-445D-9249-189650317DAB}"/>
                </c:ext>
              </c:extLst>
            </c:dLbl>
            <c:dLbl>
              <c:idx val="1"/>
              <c:layout>
                <c:manualLayout>
                  <c:x val="-9.1418113772218021E-3"/>
                  <c:y val="-0.105638829407566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082-445D-9249-189650317DAB}"/>
                </c:ext>
              </c:extLst>
            </c:dLbl>
            <c:dLbl>
              <c:idx val="2"/>
              <c:layout>
                <c:manualLayout>
                  <c:x val="5.4850868263330811E-3"/>
                  <c:y val="-5.42469664525340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082-445D-9249-189650317DAB}"/>
                </c:ext>
              </c:extLst>
            </c:dLbl>
            <c:dLbl>
              <c:idx val="3"/>
              <c:layout>
                <c:manualLayout>
                  <c:x val="1.6812007071011142E-2"/>
                  <c:y val="-5.4246966452533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082-445D-9249-189650317DAB}"/>
                </c:ext>
              </c:extLst>
            </c:dLbl>
            <c:dLbl>
              <c:idx val="4"/>
              <c:layout>
                <c:manualLayout>
                  <c:x val="2.5597071856221044E-2"/>
                  <c:y val="-7.42326909350463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082-445D-9249-189650317DAB}"/>
                </c:ext>
              </c:extLst>
            </c:dLbl>
            <c:dLbl>
              <c:idx val="5"/>
              <c:layout>
                <c:manualLayout>
                  <c:x val="-1.8283622754443605E-3"/>
                  <c:y val="-4.28265524625267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082-445D-9249-189650317DAB}"/>
                </c:ext>
              </c:extLst>
            </c:dLbl>
            <c:dLbl>
              <c:idx val="6"/>
              <c:layout>
                <c:manualLayout>
                  <c:x val="-4.2052332335220287E-2"/>
                  <c:y val="-2.5695931477516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082-445D-9249-189650317DAB}"/>
                </c:ext>
              </c:extLst>
            </c:dLbl>
            <c:dLbl>
              <c:idx val="7"/>
              <c:layout>
                <c:manualLayout>
                  <c:x val="6.7649404191441331E-2"/>
                  <c:y val="-4.28265524625267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082-445D-9249-189650317DAB}"/>
                </c:ext>
              </c:extLst>
            </c:dLbl>
            <c:dLbl>
              <c:idx val="8"/>
              <c:layout>
                <c:manualLayout>
                  <c:x val="0.12615699700566074"/>
                  <c:y val="8.565310492505327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082-445D-9249-189650317D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SurfCond!$A$33:$A$41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SurfCond!$E$33:$E$41</c:f>
              <c:numCache>
                <c:formatCode>0%</c:formatCode>
                <c:ptCount val="9"/>
                <c:pt idx="0">
                  <c:v>0.66962025316455698</c:v>
                </c:pt>
                <c:pt idx="1">
                  <c:v>6.5189873417721519E-2</c:v>
                </c:pt>
                <c:pt idx="2">
                  <c:v>3.6075949367088606E-2</c:v>
                </c:pt>
                <c:pt idx="3">
                  <c:v>5.6329113924050635E-2</c:v>
                </c:pt>
                <c:pt idx="4">
                  <c:v>1.2658227848101266E-2</c:v>
                </c:pt>
                <c:pt idx="5">
                  <c:v>0.14746835443037976</c:v>
                </c:pt>
                <c:pt idx="6">
                  <c:v>9.4936708860759497E-3</c:v>
                </c:pt>
                <c:pt idx="7">
                  <c:v>0</c:v>
                </c:pt>
                <c:pt idx="8">
                  <c:v>3.1645569620253164E-3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082-445D-9249-189650317DA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speed/aggressive driver</a:t>
            </a:r>
            <a:r>
              <a:rPr lang="en-US" sz="2000" b="0">
                <a:solidFill>
                  <a:schemeClr val="tx1"/>
                </a:solidFill>
                <a:latin typeface="Franklin Gothic Book" panose="020B0503020102020204" pitchFamily="34" charset="0"/>
              </a:rPr>
              <a:t>| FATAL CRASHES BY LIGHT CONDITION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57E-49C0-8CBA-0C92388B0A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57E-49C0-8CBA-0C92388B0A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57E-49C0-8CBA-0C92388B0A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457E-49C0-8CBA-0C92388B0AB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457E-49C0-8CBA-0C92388B0ABA}"/>
              </c:ext>
            </c:extLst>
          </c:dPt>
          <c:dLbls>
            <c:dLbl>
              <c:idx val="0"/>
              <c:layout>
                <c:manualLayout>
                  <c:x val="-9.1357994141003217E-3"/>
                  <c:y val="-0.107332388349359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57E-49C0-8CBA-0C92388B0ABA}"/>
                </c:ext>
              </c:extLst>
            </c:dLbl>
            <c:dLbl>
              <c:idx val="1"/>
              <c:layout>
                <c:manualLayout>
                  <c:x val="7.3086384797800431E-3"/>
                  <c:y val="1.14077116130503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57E-49C0-8CBA-0C92388B0ABA}"/>
                </c:ext>
              </c:extLst>
            </c:dLbl>
            <c:dLbl>
              <c:idx val="2"/>
              <c:layout>
                <c:manualLayout>
                  <c:x val="0"/>
                  <c:y val="1.99634953228383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57E-49C0-8CBA-0C92388B0ABA}"/>
                </c:ext>
              </c:extLst>
            </c:dLbl>
            <c:dLbl>
              <c:idx val="3"/>
              <c:layout>
                <c:manualLayout>
                  <c:x val="-2.558023467923062E-2"/>
                  <c:y val="8.555783709787816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57E-49C0-8CBA-0C92388B0ABA}"/>
                </c:ext>
              </c:extLst>
            </c:dLbl>
            <c:dLbl>
              <c:idx val="4"/>
              <c:layout>
                <c:manualLayout>
                  <c:x val="5.2987636601781851E-2"/>
                  <c:y val="-7.6075269212300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330083770245144"/>
                      <c:h val="9.91426905503632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57E-49C0-8CBA-0C92388B0A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LightCond!$A$25:$A$29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LightCond!$C$25:$C$29</c:f>
              <c:numCache>
                <c:formatCode>0%</c:formatCode>
                <c:ptCount val="5"/>
                <c:pt idx="0">
                  <c:v>0.47795823665893272</c:v>
                </c:pt>
                <c:pt idx="1">
                  <c:v>3.0162412993039442E-2</c:v>
                </c:pt>
                <c:pt idx="2">
                  <c:v>4.6403712296983757E-2</c:v>
                </c:pt>
                <c:pt idx="3">
                  <c:v>8.8167053364269138E-2</c:v>
                </c:pt>
                <c:pt idx="4">
                  <c:v>0.35730858468677495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7E-49C0-8CBA-0C92388B0AB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speed/aggressive driver</a:t>
            </a:r>
            <a:r>
              <a:rPr lang="en-US" sz="2000" b="0">
                <a:solidFill>
                  <a:schemeClr val="tx1"/>
                </a:solidFill>
                <a:latin typeface="Franklin Gothic Book" panose="020B0503020102020204" pitchFamily="34" charset="0"/>
              </a:rPr>
              <a:t>| sERIOUS INJURY CRASHES BY LIGHT CONDITION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1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5BC-45AB-9D77-41FEDF65BA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5BC-45AB-9D77-41FEDF65BA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5BC-45AB-9D77-41FEDF65BA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5BC-45AB-9D77-41FEDF65BA8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5BC-45AB-9D77-41FEDF65BA8F}"/>
              </c:ext>
            </c:extLst>
          </c:dPt>
          <c:dLbls>
            <c:dLbl>
              <c:idx val="0"/>
              <c:layout>
                <c:manualLayout>
                  <c:x val="-3.2978797176333147E-2"/>
                  <c:y val="-0.285192790326260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878305396969906"/>
                      <c:h val="0.106034679443303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5BC-45AB-9D77-41FEDF65BA8F}"/>
                </c:ext>
              </c:extLst>
            </c:dLbl>
            <c:dLbl>
              <c:idx val="1"/>
              <c:layout>
                <c:manualLayout>
                  <c:x val="5.4814796484601934E-2"/>
                  <c:y val="3.70750627424137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5BC-45AB-9D77-41FEDF65BA8F}"/>
                </c:ext>
              </c:extLst>
            </c:dLbl>
            <c:dLbl>
              <c:idx val="2"/>
              <c:layout>
                <c:manualLayout>
                  <c:x val="-2.5580238359480919E-2"/>
                  <c:y val="5.703855806525106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5BC-45AB-9D77-41FEDF65BA8F}"/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5BC-45AB-9D77-41FEDF65BA8F}"/>
                </c:ext>
              </c:extLst>
            </c:dLbl>
            <c:dLbl>
              <c:idx val="4"/>
              <c:layout>
                <c:manualLayout>
                  <c:x val="-3.654319765640129E-3"/>
                  <c:y val="2.42413871777320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25390098634982"/>
                      <c:h val="0.197553045859000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5BC-45AB-9D77-41FEDF65BA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LightCond!$A$25:$A$29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LightCond!$E$25:$E$29</c:f>
              <c:numCache>
                <c:formatCode>0%</c:formatCode>
                <c:ptCount val="5"/>
                <c:pt idx="0">
                  <c:v>0.55225806451612902</c:v>
                </c:pt>
                <c:pt idx="1">
                  <c:v>2.903225806451613E-2</c:v>
                </c:pt>
                <c:pt idx="2">
                  <c:v>4.2580645161290322E-2</c:v>
                </c:pt>
                <c:pt idx="3">
                  <c:v>0.11935483870967742</c:v>
                </c:pt>
                <c:pt idx="4">
                  <c:v>0.2567741935483871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5BC-45AB-9D77-41FEDF65BA8F}"/>
            </c:ext>
          </c:extLst>
        </c:ser>
        <c:ser>
          <c:idx val="0"/>
          <c:order val="1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E5BC-45AB-9D77-41FEDF65BA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E-E5BC-45AB-9D77-41FEDF65BA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0-E5BC-45AB-9D77-41FEDF65BA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2-E5BC-45AB-9D77-41FEDF65BA8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4-E5BC-45AB-9D77-41FEDF65BA8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5BC-45AB-9D77-41FEDF65BA8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5BC-45AB-9D77-41FEDF65BA8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5BC-45AB-9D77-41FEDF65BA8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5BC-45AB-9D77-41FEDF65BA8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5BC-45AB-9D77-41FEDF65BA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LightCond!$A$25:$A$29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LightCond!$C$25:$C$29</c:f>
              <c:numCache>
                <c:formatCode>0%</c:formatCode>
                <c:ptCount val="5"/>
                <c:pt idx="0">
                  <c:v>0.47795823665893272</c:v>
                </c:pt>
                <c:pt idx="1">
                  <c:v>3.0162412993039442E-2</c:v>
                </c:pt>
                <c:pt idx="2">
                  <c:v>4.6403712296983757E-2</c:v>
                </c:pt>
                <c:pt idx="3">
                  <c:v>8.8167053364269138E-2</c:v>
                </c:pt>
                <c:pt idx="4">
                  <c:v>0.35730858468677495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5BC-45AB-9D77-41FEDF65BA8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speed/aggressive</a:t>
            </a:r>
            <a:r>
              <a:rPr lang="en-US" sz="2000" b="0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b="0" cap="none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driver</a:t>
            </a:r>
            <a:r>
              <a:rPr lang="en-US" sz="2000" b="0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baseline="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fATALITIES</a:t>
            </a:r>
            <a:r>
              <a:rPr lang="en-US" sz="2000" b="0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 BY SEATBELT </a:t>
            </a:r>
            <a:r>
              <a:rPr lang="en-US" sz="2000" b="0" baseline="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USE*</a:t>
            </a:r>
            <a:endParaRPr lang="en-US" sz="2000" b="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203-4ABA-80F1-3F0311B3C0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203-4ABA-80F1-3F0311B3C014}"/>
              </c:ext>
            </c:extLst>
          </c:dPt>
          <c:dLbls>
            <c:dLbl>
              <c:idx val="0"/>
              <c:layout>
                <c:manualLayout>
                  <c:x val="0"/>
                  <c:y val="-0.377420218456662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05049457509863"/>
                      <c:h val="9.90481929828006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203-4ABA-80F1-3F0311B3C014}"/>
                </c:ext>
              </c:extLst>
            </c:dLbl>
            <c:dLbl>
              <c:idx val="1"/>
              <c:layout>
                <c:manualLayout>
                  <c:x val="-4.3763496616410595E-2"/>
                  <c:y val="-3.28191494310141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203-4ABA-80F1-3F0311B3C0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SBUse!$A$20:$A$21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SBUse!$C$20:$C$21</c:f>
              <c:numCache>
                <c:formatCode>0%</c:formatCode>
                <c:ptCount val="2"/>
                <c:pt idx="0">
                  <c:v>0.642578125</c:v>
                </c:pt>
                <c:pt idx="1">
                  <c:v>0.357421875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03-4ABA-80F1-3F0311B3C0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SpdAg!$O$1</c:f>
          <c:strCache>
            <c:ptCount val="1"/>
            <c:pt idx="0">
              <c:v>speed/aggressive driver | FATALITIES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SpdAg!$H$9:$H$19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SpdAg!$J$9:$J$19</c:f>
              <c:numCache>
                <c:formatCode>General</c:formatCode>
                <c:ptCount val="11"/>
                <c:pt idx="0">
                  <c:v>62</c:v>
                </c:pt>
                <c:pt idx="1">
                  <c:v>65</c:v>
                </c:pt>
                <c:pt idx="2">
                  <c:v>67</c:v>
                </c:pt>
                <c:pt idx="3">
                  <c:v>55</c:v>
                </c:pt>
                <c:pt idx="4">
                  <c:v>54</c:v>
                </c:pt>
                <c:pt idx="5">
                  <c:v>32</c:v>
                </c:pt>
                <c:pt idx="6">
                  <c:v>33</c:v>
                </c:pt>
                <c:pt idx="7">
                  <c:v>47</c:v>
                </c:pt>
                <c:pt idx="8">
                  <c:v>27</c:v>
                </c:pt>
                <c:pt idx="9">
                  <c:v>36</c:v>
                </c:pt>
                <c:pt idx="1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95-4B2A-8B27-752796F1FC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"/>
        <c:axId val="488769103"/>
        <c:axId val="488770351"/>
      </c:barChart>
      <c:catAx>
        <c:axId val="48876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70351"/>
        <c:crosses val="autoZero"/>
        <c:auto val="1"/>
        <c:lblAlgn val="ctr"/>
        <c:lblOffset val="100"/>
        <c:noMultiLvlLbl val="0"/>
      </c:catAx>
      <c:valAx>
        <c:axId val="48877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69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kern="1200" cap="none" baseline="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</a:rPr>
              <a:t>speed/aggressive driver</a:t>
            </a:r>
            <a:r>
              <a:rPr lang="en-US" sz="2000" b="0" i="0" kern="1200" cap="all" baseline="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</a:rPr>
              <a:t>| serious injuries BY SEATBELT </a:t>
            </a:r>
            <a:r>
              <a:rPr lang="en-US" sz="2000" b="0" i="0" kern="1200" cap="all" baseline="0" dirty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rPr>
              <a:t>USE*</a:t>
            </a:r>
            <a:endParaRPr lang="en-US" sz="2000" b="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ECE-4A50-A023-F1E85262DF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ECE-4A50-A023-F1E85262DFFB}"/>
              </c:ext>
            </c:extLst>
          </c:dPt>
          <c:dLbls>
            <c:dLbl>
              <c:idx val="0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ECE-4A50-A023-F1E85262DFFB}"/>
                </c:ext>
              </c:extLst>
            </c:dLbl>
            <c:dLbl>
              <c:idx val="1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ECE-4A50-A023-F1E85262DFFB}"/>
                </c:ext>
              </c:extLst>
            </c:dLbl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SBUse!$A$20:$A$21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SBUse!$E$20:$E$21</c:f>
              <c:numCache>
                <c:formatCode>0%</c:formatCode>
                <c:ptCount val="2"/>
                <c:pt idx="0">
                  <c:v>0.41846462619167085</c:v>
                </c:pt>
                <c:pt idx="1">
                  <c:v>0.5815353738083292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CE-4A50-A023-F1E85262DF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newalc!$A$23</c:f>
          <c:strCache>
            <c:ptCount val="1"/>
            <c:pt idx="0">
              <c:v>speed/aggressive driver | FATALITIES BY ALCOHOL INVOLVEMENT*</c:v>
            </c:pt>
          </c:strCache>
        </c:strRef>
      </c:tx>
      <c:layout>
        <c:manualLayout>
          <c:xMode val="edge"/>
          <c:yMode val="edge"/>
          <c:x val="0.18984490575041757"/>
          <c:y val="1.451173020948104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C37-4282-B653-3B842CE4E7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C37-4282-B653-3B842CE4E7B4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C37-4282-B653-3B842CE4E7B4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C37-4282-B653-3B842CE4E7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newalc!$A$19:$A$20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newalc!$C$19:$C$20</c:f>
              <c:numCache>
                <c:formatCode>0%</c:formatCode>
                <c:ptCount val="2"/>
                <c:pt idx="0">
                  <c:v>0.541015625</c:v>
                </c:pt>
                <c:pt idx="1">
                  <c:v>0.458984375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37-4282-B653-3B842CE4E7B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newalc!$A$24</c:f>
          <c:strCache>
            <c:ptCount val="1"/>
            <c:pt idx="0">
              <c:v>speed/aggressive driver | SERIOUS INJURIES BY ALCOHOL INVOLVEMENT*</c:v>
            </c:pt>
          </c:strCache>
        </c:strRef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A22-4E0A-B4FE-F7841F776C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A22-4E0A-B4FE-F7841F776C06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A22-4E0A-B4FE-F7841F776C06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A22-4E0A-B4FE-F7841F776C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newalc!$A$19:$A$20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newalc!$E$19:$E$20</c:f>
              <c:numCache>
                <c:formatCode>0%</c:formatCode>
                <c:ptCount val="2"/>
                <c:pt idx="0">
                  <c:v>0.38133467134972404</c:v>
                </c:pt>
                <c:pt idx="1">
                  <c:v>0.61866532865027601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22-4E0A-B4FE-F7841F776C0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'Other Events'!$A$51</c:f>
          <c:strCache>
            <c:ptCount val="1"/>
            <c:pt idx="0">
              <c:v>speed/aggressive driver | FATAL CRASHES BY OTHER FACTORS</c:v>
            </c:pt>
          </c:strCache>
        </c:strRef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Events'!$A$39:$A$48</c:f>
              <c:strCache>
                <c:ptCount val="10"/>
                <c:pt idx="0">
                  <c:v>Intersection</c:v>
                </c:pt>
                <c:pt idx="1">
                  <c:v>Lane Departure</c:v>
                </c:pt>
                <c:pt idx="2">
                  <c:v>Young Driver</c:v>
                </c:pt>
                <c:pt idx="3">
                  <c:v>Older Driver</c:v>
                </c:pt>
                <c:pt idx="4">
                  <c:v>Distracted</c:v>
                </c:pt>
                <c:pt idx="5">
                  <c:v>Local Rd</c:v>
                </c:pt>
                <c:pt idx="6">
                  <c:v>Oil Region</c:v>
                </c:pt>
                <c:pt idx="7">
                  <c:v>Large Truck</c:v>
                </c:pt>
                <c:pt idx="8">
                  <c:v>Pedestrian/Cycle</c:v>
                </c:pt>
                <c:pt idx="9">
                  <c:v>Motorcycle</c:v>
                </c:pt>
              </c:strCache>
            </c:strRef>
          </c:cat>
          <c:val>
            <c:numRef>
              <c:f>'Other Events'!$C$39:$C$48</c:f>
              <c:numCache>
                <c:formatCode>0%</c:formatCode>
                <c:ptCount val="10"/>
                <c:pt idx="0">
                  <c:v>0.18359375</c:v>
                </c:pt>
                <c:pt idx="1">
                  <c:v>0.61328125</c:v>
                </c:pt>
                <c:pt idx="2">
                  <c:v>0.11328125</c:v>
                </c:pt>
                <c:pt idx="3">
                  <c:v>8.984375E-2</c:v>
                </c:pt>
                <c:pt idx="4">
                  <c:v>2.34375E-2</c:v>
                </c:pt>
                <c:pt idx="5">
                  <c:v>0.36328125</c:v>
                </c:pt>
                <c:pt idx="6">
                  <c:v>0.42578125</c:v>
                </c:pt>
                <c:pt idx="7">
                  <c:v>0.2265625</c:v>
                </c:pt>
                <c:pt idx="8">
                  <c:v>4.1015625E-2</c:v>
                </c:pt>
                <c:pt idx="9">
                  <c:v>0.11328125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29-46A6-B382-1A0E656A9A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'Other Events'!$A$52</c:f>
          <c:strCache>
            <c:ptCount val="1"/>
            <c:pt idx="0">
              <c:v>speed/aggressive driver | SERIOUS INJURY CRASHES BY OTHER FACTORS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Events'!$A$39:$A$48</c:f>
              <c:strCache>
                <c:ptCount val="10"/>
                <c:pt idx="0">
                  <c:v>Intersection</c:v>
                </c:pt>
                <c:pt idx="1">
                  <c:v>Lane Departure</c:v>
                </c:pt>
                <c:pt idx="2">
                  <c:v>Young Driver</c:v>
                </c:pt>
                <c:pt idx="3">
                  <c:v>Older Driver</c:v>
                </c:pt>
                <c:pt idx="4">
                  <c:v>Distracted</c:v>
                </c:pt>
                <c:pt idx="5">
                  <c:v>Local Rd</c:v>
                </c:pt>
                <c:pt idx="6">
                  <c:v>Oil Region</c:v>
                </c:pt>
                <c:pt idx="7">
                  <c:v>Large Truck</c:v>
                </c:pt>
                <c:pt idx="8">
                  <c:v>Pedestrian/Cycle</c:v>
                </c:pt>
                <c:pt idx="9">
                  <c:v>Motorcycle</c:v>
                </c:pt>
              </c:strCache>
            </c:strRef>
          </c:cat>
          <c:val>
            <c:numRef>
              <c:f>'Other Events'!$F$39:$F$48</c:f>
              <c:numCache>
                <c:formatCode>0%</c:formatCode>
                <c:ptCount val="10"/>
                <c:pt idx="0">
                  <c:v>0.24485699949824385</c:v>
                </c:pt>
                <c:pt idx="1">
                  <c:v>0.55945810336176616</c:v>
                </c:pt>
                <c:pt idx="2">
                  <c:v>0.13748118414450577</c:v>
                </c:pt>
                <c:pt idx="3">
                  <c:v>8.5800301053687911E-2</c:v>
                </c:pt>
                <c:pt idx="4">
                  <c:v>4.5158053186151528E-2</c:v>
                </c:pt>
                <c:pt idx="5">
                  <c:v>0.34671349724034117</c:v>
                </c:pt>
                <c:pt idx="6">
                  <c:v>0.36979427997992975</c:v>
                </c:pt>
                <c:pt idx="7">
                  <c:v>0.14601103863522327</c:v>
                </c:pt>
                <c:pt idx="8">
                  <c:v>3.6628198695434017E-2</c:v>
                </c:pt>
                <c:pt idx="9">
                  <c:v>0.10637230306071249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E0-4959-97EB-3B85F584A9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SpdAg!$AB$18</c:f>
          <c:strCache>
            <c:ptCount val="1"/>
            <c:pt idx="0">
              <c:v>speed/aggressive driver | SERIOUS INJURIES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SpdAg!$H$9:$H$19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SpdAg!$K$9:$K$19</c:f>
              <c:numCache>
                <c:formatCode>General</c:formatCode>
                <c:ptCount val="11"/>
                <c:pt idx="0">
                  <c:v>141</c:v>
                </c:pt>
                <c:pt idx="1">
                  <c:v>222</c:v>
                </c:pt>
                <c:pt idx="2">
                  <c:v>217</c:v>
                </c:pt>
                <c:pt idx="3">
                  <c:v>236</c:v>
                </c:pt>
                <c:pt idx="4">
                  <c:v>214</c:v>
                </c:pt>
                <c:pt idx="5">
                  <c:v>154</c:v>
                </c:pt>
                <c:pt idx="6">
                  <c:v>163</c:v>
                </c:pt>
                <c:pt idx="7">
                  <c:v>156</c:v>
                </c:pt>
                <c:pt idx="8">
                  <c:v>154</c:v>
                </c:pt>
                <c:pt idx="9">
                  <c:v>146</c:v>
                </c:pt>
                <c:pt idx="10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87-4F80-97F0-DD2496E6FB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"/>
        <c:axId val="496664815"/>
        <c:axId val="496665231"/>
      </c:barChart>
      <c:catAx>
        <c:axId val="49666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5231"/>
        <c:crosses val="autoZero"/>
        <c:auto val="1"/>
        <c:lblAlgn val="ctr"/>
        <c:lblOffset val="100"/>
        <c:noMultiLvlLbl val="0"/>
      </c:catAx>
      <c:valAx>
        <c:axId val="49666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SpdAg!$B$53</c:f>
          <c:strCache>
            <c:ptCount val="1"/>
            <c:pt idx="0">
              <c:v>speed/aggressive driver | SHARE IN ALL FATAL CRASHES</c:v>
            </c:pt>
          </c:strCache>
        </c:strRef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433295018203429E-2"/>
          <c:y val="0.14118866036060165"/>
          <c:w val="0.89856555607195521"/>
          <c:h val="0.71326038208745701"/>
        </c:manualLayout>
      </c:layout>
      <c:areaChart>
        <c:grouping val="standard"/>
        <c:varyColors val="0"/>
        <c:ser>
          <c:idx val="0"/>
          <c:order val="0"/>
          <c:tx>
            <c:strRef>
              <c:f>SpdAg!$C$28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1.7273771736219441E-3"/>
                  <c:y val="-0.253220409272433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C7F-4C3A-B757-9B9784B09D1C}"/>
                </c:ext>
              </c:extLst>
            </c:dLbl>
            <c:dLbl>
              <c:idx val="1"/>
              <c:layout>
                <c:manualLayout>
                  <c:x val="1.7273771736218808E-3"/>
                  <c:y val="-0.23796321502480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C7F-4C3A-B757-9B9784B09D1C}"/>
                </c:ext>
              </c:extLst>
            </c:dLbl>
            <c:dLbl>
              <c:idx val="2"/>
              <c:layout>
                <c:manualLayout>
                  <c:x val="-1.7273771736219441E-3"/>
                  <c:y val="-0.247188171181394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C7F-4C3A-B757-9B9784B09D1C}"/>
                </c:ext>
              </c:extLst>
            </c:dLbl>
            <c:dLbl>
              <c:idx val="3"/>
              <c:layout>
                <c:manualLayout>
                  <c:x val="-3.3613784336192871E-3"/>
                  <c:y val="-0.24720952593125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C7F-4C3A-B757-9B9784B09D1C}"/>
                </c:ext>
              </c:extLst>
            </c:dLbl>
            <c:dLbl>
              <c:idx val="4"/>
              <c:layout>
                <c:manualLayout>
                  <c:x val="-6.6916367029347919E-3"/>
                  <c:y val="-0.23790899732225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C7F-4C3A-B757-9B9784B09D1C}"/>
                </c:ext>
              </c:extLst>
            </c:dLbl>
            <c:dLbl>
              <c:idx val="5"/>
              <c:layout>
                <c:manualLayout>
                  <c:x val="-5.0887478968846666E-3"/>
                  <c:y val="-0.173115201428132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C7F-4C3A-B757-9B9784B09D1C}"/>
                </c:ext>
              </c:extLst>
            </c:dLbl>
            <c:dLbl>
              <c:idx val="6"/>
              <c:layout>
                <c:manualLayout>
                  <c:x val="1.7273694632653172E-3"/>
                  <c:y val="-0.1700285344993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C7F-4C3A-B757-9B9784B09D1C}"/>
                </c:ext>
              </c:extLst>
            </c:dLbl>
            <c:dLbl>
              <c:idx val="7"/>
              <c:layout>
                <c:manualLayout>
                  <c:x val="-4.6693602749366342E-4"/>
                  <c:y val="-0.23474224547435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C7F-4C3A-B757-9B9784B09D1C}"/>
                </c:ext>
              </c:extLst>
            </c:dLbl>
            <c:dLbl>
              <c:idx val="8"/>
              <c:layout>
                <c:manualLayout>
                  <c:x val="-8.4812464948076736E-3"/>
                  <c:y val="-0.16643102285914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C7F-4C3A-B757-9B9784B09D1C}"/>
                </c:ext>
              </c:extLst>
            </c:dLbl>
            <c:dLbl>
              <c:idx val="9"/>
              <c:layout>
                <c:manualLayout>
                  <c:x val="6.7849971958461389E-3"/>
                  <c:y val="-0.206497750584498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C7F-4C3A-B757-9B9784B09D1C}"/>
                </c:ext>
              </c:extLst>
            </c:dLbl>
            <c:dLbl>
              <c:idx val="10"/>
              <c:layout>
                <c:manualLayout>
                  <c:x val="-8.4812464948076736E-3"/>
                  <c:y val="-0.2034156946056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C7F-4C3A-B757-9B9784B09D1C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SpdAg!$A$31:$A$41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SpdAg!$C$31:$C$41</c:f>
              <c:numCache>
                <c:formatCode>0%</c:formatCode>
                <c:ptCount val="11"/>
                <c:pt idx="0">
                  <c:v>0.4</c:v>
                </c:pt>
                <c:pt idx="1">
                  <c:v>0.37414965986394561</c:v>
                </c:pt>
                <c:pt idx="2">
                  <c:v>0.42857142857142855</c:v>
                </c:pt>
                <c:pt idx="3">
                  <c:v>0.4049586776859504</c:v>
                </c:pt>
                <c:pt idx="4">
                  <c:v>0.4144144144144144</c:v>
                </c:pt>
                <c:pt idx="5">
                  <c:v>0.28431372549019607</c:v>
                </c:pt>
                <c:pt idx="6">
                  <c:v>0.28301886792452829</c:v>
                </c:pt>
                <c:pt idx="7">
                  <c:v>0.44210526315789472</c:v>
                </c:pt>
                <c:pt idx="8">
                  <c:v>0.2857142857142857</c:v>
                </c:pt>
                <c:pt idx="9">
                  <c:v>0.34375</c:v>
                </c:pt>
                <c:pt idx="10">
                  <c:v>0.32941176470588235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7F-4C3A-B757-9B9784B09D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b="0" cap="none" baseline="0"/>
              <a:t>speed/aggressive driver </a:t>
            </a:r>
            <a:r>
              <a:rPr lang="en-US" b="0"/>
              <a:t>| FATAL CRASHES BY ROAD TYPE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30D-4A8B-B487-C98A8E7313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30D-4A8B-B487-C98A8E7313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30D-4A8B-B487-C98A8E731338}"/>
              </c:ext>
            </c:extLst>
          </c:dPt>
          <c:dLbls>
            <c:dLbl>
              <c:idx val="0"/>
              <c:layout>
                <c:manualLayout>
                  <c:x val="0.10970898374545288"/>
                  <c:y val="-0.559508058155974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30D-4A8B-B487-C98A8E731338}"/>
                </c:ext>
              </c:extLst>
            </c:dLbl>
            <c:dLbl>
              <c:idx val="1"/>
              <c:layout>
                <c:manualLayout>
                  <c:x val="-1.458157043677628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30D-4A8B-B487-C98A8E731338}"/>
                </c:ext>
              </c:extLst>
            </c:dLbl>
            <c:dLbl>
              <c:idx val="2"/>
              <c:layout>
                <c:manualLayout>
                  <c:x val="0.1166525634942101"/>
                  <c:y val="-1.94049060288139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30D-4A8B-B487-C98A8E7313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RdType!$A$21:$A$23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RdType!$C$21:$C$23</c:f>
              <c:numCache>
                <c:formatCode>0%</c:formatCode>
                <c:ptCount val="3"/>
                <c:pt idx="0">
                  <c:v>0.83668903803131989</c:v>
                </c:pt>
                <c:pt idx="1">
                  <c:v>5.8165548098434001E-2</c:v>
                </c:pt>
                <c:pt idx="2">
                  <c:v>0.10514541387024609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0D-4A8B-B487-C98A8E7313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2000" b="0" i="0" u="none" strike="noStrike" kern="1200" cap="none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/>
              <a:t>speed/aggressive driver | SERIOUS INJURY</a:t>
            </a:r>
            <a:r>
              <a:rPr lang="en-US" baseline="0"/>
              <a:t> CRASHES </a:t>
            </a:r>
            <a:r>
              <a:rPr lang="en-US"/>
              <a:t>BY ROAD TYPE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078-4B3B-B721-58E2BAE7CD5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078-4B3B-B721-58E2BAE7CD5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078-4B3B-B721-58E2BAE7CD59}"/>
              </c:ext>
            </c:extLst>
          </c:dPt>
          <c:dLbls>
            <c:dLbl>
              <c:idx val="0"/>
              <c:layout>
                <c:manualLayout>
                  <c:x val="-7.5689668096229181E-3"/>
                  <c:y val="-0.430312994551665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078-4B3B-B721-58E2BAE7CD59}"/>
                </c:ext>
              </c:extLst>
            </c:dLbl>
            <c:dLbl>
              <c:idx val="1"/>
              <c:layout>
                <c:manualLayout>
                  <c:x val="4.1661629819360751E-3"/>
                  <c:y val="-0.253700184811356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078-4B3B-B721-58E2BAE7CD59}"/>
                </c:ext>
              </c:extLst>
            </c:dLbl>
            <c:dLbl>
              <c:idx val="2"/>
              <c:layout>
                <c:manualLayout>
                  <c:x val="8.1240178147753458E-2"/>
                  <c:y val="-3.37670110452744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078-4B3B-B721-58E2BAE7CD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RdType!$A$21:$A$23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RdType!$E$21:$E$23</c:f>
              <c:numCache>
                <c:formatCode>0%</c:formatCode>
                <c:ptCount val="3"/>
                <c:pt idx="0">
                  <c:v>0.70189873417721516</c:v>
                </c:pt>
                <c:pt idx="1">
                  <c:v>8.6075949367088608E-2</c:v>
                </c:pt>
                <c:pt idx="2">
                  <c:v>0.21202531645569619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78-4B3B-B721-58E2BAE7CD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chemeClr val="tx1"/>
                </a:solidFill>
              </a:rPr>
              <a:t>speed/aggressive driver</a:t>
            </a:r>
            <a:r>
              <a:rPr lang="en-US" sz="2000" b="0" baseline="0">
                <a:solidFill>
                  <a:schemeClr val="tx1"/>
                </a:solidFill>
              </a:rPr>
              <a:t>| fATAL CRASHES BY GENDER </a:t>
            </a:r>
            <a:endParaRPr lang="en-US" sz="2000" b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651-464A-93FC-1C5FF8A2F7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651-464A-93FC-1C5FF8A2F77A}"/>
              </c:ext>
            </c:extLst>
          </c:dPt>
          <c:dLbls>
            <c:dLbl>
              <c:idx val="0"/>
              <c:layout>
                <c:manualLayout>
                  <c:x val="8.335222978700070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51-464A-93FC-1C5FF8A2F77A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651-464A-93FC-1C5FF8A2F7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Gender!$A$20:$A$21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Gender!$C$20:$C$21</c:f>
              <c:numCache>
                <c:formatCode>0%</c:formatCode>
                <c:ptCount val="2"/>
                <c:pt idx="0">
                  <c:v>0.21484375</c:v>
                </c:pt>
                <c:pt idx="1">
                  <c:v>0.78515625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51-464A-93FC-1C5FF8A2F77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kern="1200" cap="none" baseline="0">
                <a:solidFill>
                  <a:srgbClr val="000000"/>
                </a:solidFill>
                <a:effectLst/>
              </a:rPr>
              <a:t>speed/aggressive driver</a:t>
            </a:r>
            <a:r>
              <a:rPr lang="en-US" sz="2000" b="0" i="0" kern="1200" cap="all" baseline="0">
                <a:solidFill>
                  <a:srgbClr val="000000"/>
                </a:solidFill>
                <a:effectLst/>
              </a:rPr>
              <a:t>| SERIOUS INJURIES BY GENDER </a:t>
            </a:r>
            <a:endParaRPr lang="en-US" sz="20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B1C-4D5A-8EBA-F41DB906B9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B1C-4D5A-8EBA-F41DB906B92B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B1C-4D5A-8EBA-F41DB906B92B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B1C-4D5A-8EBA-F41DB906B9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Gender!$A$20:$A$21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Gender!$D$20:$D$21</c:f>
              <c:numCache>
                <c:formatCode>General</c:formatCode>
                <c:ptCount val="2"/>
                <c:pt idx="0">
                  <c:v>606</c:v>
                </c:pt>
                <c:pt idx="1">
                  <c:v>1382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1C-4D5A-8EBA-F41DB906B92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Day!$A$35</c:f>
          <c:strCache>
            <c:ptCount val="1"/>
            <c:pt idx="0">
              <c:v>speed/aggressive driver | FATAL CRASHES BY DAY OF WEEK</c:v>
            </c:pt>
          </c:strCache>
        </c:strRef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Day!$A$26:$A$32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Day!$C$26:$C$32</c:f>
              <c:numCache>
                <c:formatCode>0%</c:formatCode>
                <c:ptCount val="7"/>
                <c:pt idx="0">
                  <c:v>0.14317673378076062</c:v>
                </c:pt>
                <c:pt idx="1">
                  <c:v>9.8434004474272932E-2</c:v>
                </c:pt>
                <c:pt idx="2">
                  <c:v>0.10514541387024609</c:v>
                </c:pt>
                <c:pt idx="3">
                  <c:v>0.12527964205816555</c:v>
                </c:pt>
                <c:pt idx="4">
                  <c:v>0.15212527964205816</c:v>
                </c:pt>
                <c:pt idx="5">
                  <c:v>0.14317673378076062</c:v>
                </c:pt>
                <c:pt idx="6">
                  <c:v>0.23266219239373601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0D-44E9-A548-EFA2E18AC1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0.92316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8120" y="4110934"/>
          <a:ext cx="1511320" cy="34219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0.82945</cdr:x>
      <cdr:y>0.93113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8344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2010-2019</a:t>
          </a:r>
          <a:r>
            <a:rPr lang="en-US" sz="2000" b="0" baseline="0"/>
            <a:t> </a:t>
          </a:r>
          <a:endParaRPr lang="en-US" sz="2000" b="0"/>
        </a:p>
      </cdr:txBody>
    </cdr:sp>
  </cdr:relSizeAnchor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0.99548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10" y="3550442"/>
          <a:ext cx="132931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07" y="3375648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0.92196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4809" y="4105584"/>
          <a:ext cx="1514631" cy="347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0.91462</cdr:y>
    </cdr:from>
    <cdr:to>
      <cdr:x>1</cdr:x>
      <cdr:y>0.99671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62046"/>
          <a:ext cx="132928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0.80998</cdr:x>
      <cdr:y>0.93555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9450070" y="4591066"/>
          <a:ext cx="2209937" cy="31482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 dirty="0"/>
            <a:t>2011-2021</a:t>
          </a:r>
          <a:r>
            <a:rPr lang="en-US" sz="2000" b="1" baseline="0" dirty="0"/>
            <a:t> </a:t>
          </a:r>
          <a:endParaRPr lang="en-US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0.91841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70857" y="3602700"/>
          <a:ext cx="1325880" cy="32007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0.80819</cdr:x>
      <cdr:y>0.92948</cdr:y>
    </cdr:from>
    <cdr:to>
      <cdr:x>0.99821</cdr:x>
      <cdr:y>0.99393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39149" y="4352077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 dirty="0"/>
            <a:t>2011-2021</a:t>
          </a:r>
          <a:r>
            <a:rPr lang="en-US" sz="2000" b="1" baseline="0" dirty="0"/>
            <a:t> </a:t>
          </a:r>
          <a:endParaRPr lang="en-US" sz="20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0.7822</cdr:x>
      <cdr:y>0.92147</cdr:y>
    </cdr:from>
    <cdr:to>
      <cdr:x>1</cdr:x>
      <cdr:y>0.99951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562753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0.7822</cdr:x>
      <cdr:y>0.91696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332048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0.91696</cdr:y>
    </cdr:from>
    <cdr:to>
      <cdr:x>1</cdr:x>
      <cdr:y>0.99701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56671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0.91995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67955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195432" y="3689609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5432" y="3679483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0.82924</cdr:x>
      <cdr:y>0.93113</cdr:y>
    </cdr:from>
    <cdr:to>
      <cdr:x>0.99978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6670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1400" b="1" baseline="0"/>
            <a:t> </a:t>
          </a:r>
          <a:endParaRPr lang="en-US" sz="14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CD868-54ED-42C2-8E9C-64A6A1514CF9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EBCCE-40B3-44B1-B86E-3BF7D463C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1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907C2-BCDF-4585-9D50-B4F448B06F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74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8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5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7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6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08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2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280671" y="1371600"/>
            <a:ext cx="11630659" cy="488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0671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9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371599"/>
            <a:ext cx="5689599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371599"/>
            <a:ext cx="5676900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65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371599"/>
            <a:ext cx="56917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2011361"/>
            <a:ext cx="5691716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371599"/>
            <a:ext cx="56811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011361"/>
            <a:ext cx="5681132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55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74678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94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850312" y="4917065"/>
            <a:ext cx="10370376" cy="2739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1821624" y="5238980"/>
            <a:ext cx="10140879" cy="10865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72025"/>
              </a:solidFill>
              <a:effectLst/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58587" y="1779981"/>
            <a:ext cx="2022439" cy="2639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E4835-B90E-1848-9C2D-60BBC9892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38F2F4-D1DF-BD4C-9E7D-62297B22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91" y="4324580"/>
            <a:ext cx="962235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39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2F5D4-5234-4FED-B8C2-227F5F00746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CD8AE3-3F31-4965-808C-97B8D93D5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2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2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1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9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0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6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3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6576C-C249-41FB-A01F-6CE96C67DCF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A29EB-93F9-4C31-942C-FBA15ED20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3BC32-8FCB-F249-8722-4A031A16E2F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671" y="1371600"/>
            <a:ext cx="11630659" cy="4848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2" y="152401"/>
            <a:ext cx="1162523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6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spc="0">
          <a:solidFill>
            <a:schemeClr val="bg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3964" y="4414415"/>
            <a:ext cx="11887200" cy="975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pc="0" dirty="0">
                <a:solidFill>
                  <a:schemeClr val="tx1"/>
                </a:solidFill>
                <a:latin typeface="Franklin Gothic Medium" panose="020B0603020102020204" pitchFamily="34" charset="0"/>
                <a:ea typeface="Arial" charset="0"/>
                <a:cs typeface="Arial" charset="0"/>
              </a:rPr>
              <a:t>Primary Emphasis Area: Speed/Aggressive Driver Related Crashes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1DBAA2-96F1-EA44-AC15-67FDFB3C5899}"/>
              </a:ext>
            </a:extLst>
          </p:cNvPr>
          <p:cNvSpPr txBox="1">
            <a:spLocks/>
          </p:cNvSpPr>
          <p:nvPr/>
        </p:nvSpPr>
        <p:spPr>
          <a:xfrm>
            <a:off x="4534080" y="6001756"/>
            <a:ext cx="3608434" cy="608050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600" spc="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0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561838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3836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46730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201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47197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353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08373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9627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66825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1001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98929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350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39601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9688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02874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899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44756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6896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03922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0967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88944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811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23610" y="6424246"/>
            <a:ext cx="521011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30000" dirty="0"/>
              <a:t>*In the crashes where speed/aggressive driving is reported, </a:t>
            </a:r>
            <a:r>
              <a:rPr lang="en-US" sz="2000" baseline="30000" dirty="0" smtClean="0"/>
              <a:t>36% </a:t>
            </a:r>
            <a:r>
              <a:rPr lang="en-US" sz="2000" baseline="30000" dirty="0"/>
              <a:t>of occupants were using occupant restraints and </a:t>
            </a:r>
            <a:r>
              <a:rPr lang="en-US" sz="2000" baseline="30000" dirty="0" smtClean="0"/>
              <a:t>64% </a:t>
            </a:r>
            <a:r>
              <a:rPr lang="en-US" sz="2000" baseline="30000" dirty="0"/>
              <a:t>were not</a:t>
            </a:r>
            <a:r>
              <a:rPr lang="en-US" baseline="30000" dirty="0" smtClean="0"/>
              <a:t>.</a:t>
            </a:r>
            <a:endParaRPr lang="en-US" baseline="300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71682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7277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05898" y="6421801"/>
            <a:ext cx="564315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30000" dirty="0" smtClean="0"/>
              <a:t>*In </a:t>
            </a:r>
            <a:r>
              <a:rPr lang="en-US" sz="2000" baseline="30000" dirty="0"/>
              <a:t>the crashes where </a:t>
            </a:r>
            <a:r>
              <a:rPr lang="en-US" sz="2000" baseline="30000" dirty="0" smtClean="0"/>
              <a:t>speed/aggressive driving </a:t>
            </a:r>
            <a:r>
              <a:rPr lang="en-US" sz="2000" baseline="30000" dirty="0"/>
              <a:t>is reported, </a:t>
            </a:r>
            <a:r>
              <a:rPr lang="en-US" sz="2000" baseline="30000" dirty="0" smtClean="0"/>
              <a:t>58% </a:t>
            </a:r>
            <a:r>
              <a:rPr lang="en-US" sz="2000" baseline="30000" dirty="0"/>
              <a:t>of occupants were using occupant </a:t>
            </a:r>
            <a:r>
              <a:rPr lang="en-US" sz="2000" baseline="30000" dirty="0" smtClean="0"/>
              <a:t>restraints </a:t>
            </a:r>
            <a:r>
              <a:rPr lang="en-US" sz="2000" baseline="30000" dirty="0"/>
              <a:t>and </a:t>
            </a:r>
            <a:r>
              <a:rPr lang="en-US" sz="2000" baseline="30000" dirty="0" smtClean="0"/>
              <a:t>42% </a:t>
            </a:r>
            <a:r>
              <a:rPr lang="en-US" sz="2000" baseline="30000" dirty="0"/>
              <a:t>were </a:t>
            </a:r>
            <a:r>
              <a:rPr lang="en-US" sz="2000" baseline="30000" dirty="0" smtClean="0"/>
              <a:t>not.</a:t>
            </a:r>
            <a:endParaRPr lang="en-US" sz="2000" baseline="30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62541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6437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99863" y="6688183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</a:t>
            </a:r>
            <a:r>
              <a:rPr lang="en-US" baseline="30000" dirty="0" smtClean="0"/>
              <a:t>involvement</a:t>
            </a:r>
            <a:endParaRPr lang="en-US" baseline="30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A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16692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6839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27434" y="6719500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</a:t>
            </a:r>
            <a:r>
              <a:rPr lang="en-US" baseline="30000" dirty="0" smtClean="0"/>
              <a:t>involvement</a:t>
            </a:r>
            <a:endParaRPr lang="en-US" baseline="30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A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34752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3199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3016" y="0"/>
            <a:ext cx="12305015" cy="117125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E20EE-8FE9-45EE-9FA8-DB9F367A5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769" y="5950589"/>
            <a:ext cx="1329043" cy="310923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15065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4200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282670"/>
              </p:ext>
            </p:extLst>
          </p:nvPr>
        </p:nvGraphicFramePr>
        <p:xfrm>
          <a:off x="280988" y="1371600"/>
          <a:ext cx="11630025" cy="4906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040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0096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964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28030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532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09970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8589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57086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0400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23757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090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31724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5047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5448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Speed/Aggressive Driver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899355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0637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0830_Workshop_Template" id="{AEEF2FE5-ED47-4447-8FF9-5A0A76094FBE}" vid="{5642728F-2307-FC48-A8F6-0EFFF677CB4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484</Words>
  <Application>Microsoft Office PowerPoint</Application>
  <PresentationFormat>Widescreen</PresentationFormat>
  <Paragraphs>140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Franklin Gothic Medium Cond</vt:lpstr>
      <vt:lpstr>Office Theme</vt:lpstr>
      <vt:lpstr>1_Office Theme</vt:lpstr>
      <vt:lpstr>PowerPoint Presentation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PowerPoint Presentation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  <vt:lpstr>Primary Emphasis Area: Speed/Aggressive Driver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Andersen, Jaclyn</dc:creator>
  <cp:lastModifiedBy>Benson, Laurel</cp:lastModifiedBy>
  <cp:revision>18</cp:revision>
  <dcterms:created xsi:type="dcterms:W3CDTF">2020-07-07T19:29:56Z</dcterms:created>
  <dcterms:modified xsi:type="dcterms:W3CDTF">2022-05-14T22:13:59Z</dcterms:modified>
</cp:coreProperties>
</file>