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drawings/drawing4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drawings/drawing5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drawings/drawing6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drawings/drawing7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drawings/drawing8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drawings/drawing9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drawings/drawing10.xml" ContentType="application/vnd.openxmlformats-officedocument.drawingml.chartshapes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drawings/drawing11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drawings/drawing12.xml" ContentType="application/vnd.openxmlformats-officedocument.drawingml.chartshape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drawings/drawing13.xml" ContentType="application/vnd.openxmlformats-officedocument.drawingml.chartshapes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drawings/drawing14.xml" ContentType="application/vnd.openxmlformats-officedocument.drawingml.chartshapes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9.xml" ContentType="application/vnd.openxmlformats-officedocument.themeOverride+xml"/>
  <Override PartName="/ppt/drawings/drawing15.xml" ContentType="application/vnd.openxmlformats-officedocument.drawingml.chartshapes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20.xml" ContentType="application/vnd.openxmlformats-officedocument.themeOverride+xml"/>
  <Override PartName="/ppt/drawings/drawing16.xml" ContentType="application/vnd.openxmlformats-officedocument.drawingml.chartshapes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1.xml" ContentType="application/vnd.openxmlformats-officedocument.themeOverride+xml"/>
  <Override PartName="/ppt/drawings/drawing17.xml" ContentType="application/vnd.openxmlformats-officedocument.drawingml.chartshapes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2.xml" ContentType="application/vnd.openxmlformats-officedocument.themeOverride+xml"/>
  <Override PartName="/ppt/drawings/drawing18.xml" ContentType="application/vnd.openxmlformats-officedocument.drawingml.chartshapes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3.xml" ContentType="application/vnd.openxmlformats-officedocument.themeOverride+xml"/>
  <Override PartName="/ppt/drawings/drawing19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4.xml" ContentType="application/vnd.openxmlformats-officedocument.themeOverride+xml"/>
  <Override PartName="/ppt/drawings/drawing20.xml" ContentType="application/vnd.openxmlformats-officedocument.drawingml.chartshapes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5.xml" ContentType="application/vnd.openxmlformats-officedocument.themeOverride+xml"/>
  <Override PartName="/ppt/drawings/drawing21.xml" ContentType="application/vnd.openxmlformats-officedocument.drawingml.chartshapes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26.xml" ContentType="application/vnd.openxmlformats-officedocument.themeOverr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27.xml" ContentType="application/vnd.openxmlformats-officedocument.themeOverride+xml"/>
  <Override PartName="/ppt/drawings/drawing2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0"/>
  </p:notesMasterIdLst>
  <p:sldIdLst>
    <p:sldId id="263" r:id="rId3"/>
    <p:sldId id="301" r:id="rId4"/>
    <p:sldId id="287" r:id="rId5"/>
    <p:sldId id="288" r:id="rId6"/>
    <p:sldId id="302" r:id="rId7"/>
    <p:sldId id="289" r:id="rId8"/>
    <p:sldId id="318" r:id="rId9"/>
    <p:sldId id="290" r:id="rId10"/>
    <p:sldId id="308" r:id="rId11"/>
    <p:sldId id="291" r:id="rId12"/>
    <p:sldId id="309" r:id="rId13"/>
    <p:sldId id="292" r:id="rId14"/>
    <p:sldId id="310" r:id="rId15"/>
    <p:sldId id="293" r:id="rId16"/>
    <p:sldId id="311" r:id="rId17"/>
    <p:sldId id="294" r:id="rId18"/>
    <p:sldId id="312" r:id="rId19"/>
    <p:sldId id="295" r:id="rId20"/>
    <p:sldId id="313" r:id="rId21"/>
    <p:sldId id="296" r:id="rId22"/>
    <p:sldId id="314" r:id="rId23"/>
    <p:sldId id="297" r:id="rId24"/>
    <p:sldId id="315" r:id="rId25"/>
    <p:sldId id="320" r:id="rId26"/>
    <p:sldId id="319" r:id="rId27"/>
    <p:sldId id="299" r:id="rId28"/>
    <p:sldId id="31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20" autoAdjust="0"/>
    <p:restoredTop sz="94610" autoAdjust="0"/>
  </p:normalViewPr>
  <p:slideViewPr>
    <p:cSldViewPr snapToGrid="0">
      <p:cViewPr varScale="1">
        <p:scale>
          <a:sx n="120" d="100"/>
          <a:sy n="120" d="100"/>
        </p:scale>
        <p:origin x="12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5" Type="http://schemas.openxmlformats.org/officeDocument/2006/relationships/chartUserShapes" Target="../drawings/drawing6.xml"/><Relationship Id="rId4" Type="http://schemas.openxmlformats.org/officeDocument/2006/relationships/package" Target="../embeddings/Microsoft_Excel_Worksheet8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5" Type="http://schemas.openxmlformats.org/officeDocument/2006/relationships/chartUserShapes" Target="../drawings/drawing7.xml"/><Relationship Id="rId4" Type="http://schemas.openxmlformats.org/officeDocument/2006/relationships/package" Target="../embeddings/Microsoft_Excel_Worksheet9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5" Type="http://schemas.openxmlformats.org/officeDocument/2006/relationships/chartUserShapes" Target="../drawings/drawing8.xml"/><Relationship Id="rId4" Type="http://schemas.openxmlformats.org/officeDocument/2006/relationships/package" Target="../embeddings/Microsoft_Excel_Worksheet10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5" Type="http://schemas.openxmlformats.org/officeDocument/2006/relationships/chartUserShapes" Target="../drawings/drawing9.xml"/><Relationship Id="rId4" Type="http://schemas.openxmlformats.org/officeDocument/2006/relationships/package" Target="../embeddings/Microsoft_Excel_Worksheet11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5" Type="http://schemas.openxmlformats.org/officeDocument/2006/relationships/chartUserShapes" Target="../drawings/drawing10.xml"/><Relationship Id="rId4" Type="http://schemas.openxmlformats.org/officeDocument/2006/relationships/package" Target="../embeddings/Microsoft_Excel_Worksheet12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5" Type="http://schemas.openxmlformats.org/officeDocument/2006/relationships/chartUserShapes" Target="../drawings/drawing11.xml"/><Relationship Id="rId4" Type="http://schemas.openxmlformats.org/officeDocument/2006/relationships/package" Target="../embeddings/Microsoft_Excel_Worksheet13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5" Type="http://schemas.openxmlformats.org/officeDocument/2006/relationships/chartUserShapes" Target="../drawings/drawing12.xml"/><Relationship Id="rId4" Type="http://schemas.openxmlformats.org/officeDocument/2006/relationships/package" Target="../embeddings/Microsoft_Excel_Worksheet14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5" Type="http://schemas.openxmlformats.org/officeDocument/2006/relationships/chartUserShapes" Target="../drawings/drawing13.xml"/><Relationship Id="rId4" Type="http://schemas.openxmlformats.org/officeDocument/2006/relationships/package" Target="../embeddings/Microsoft_Excel_Worksheet15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5" Type="http://schemas.openxmlformats.org/officeDocument/2006/relationships/chartUserShapes" Target="../drawings/drawing14.xml"/><Relationship Id="rId4" Type="http://schemas.openxmlformats.org/officeDocument/2006/relationships/package" Target="../embeddings/Microsoft_Excel_Worksheet16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9.xml"/><Relationship Id="rId1" Type="http://schemas.microsoft.com/office/2011/relationships/chartStyle" Target="style19.xml"/><Relationship Id="rId5" Type="http://schemas.openxmlformats.org/officeDocument/2006/relationships/chartUserShapes" Target="../drawings/drawing15.xml"/><Relationship Id="rId4" Type="http://schemas.openxmlformats.org/officeDocument/2006/relationships/package" Target="../embeddings/Microsoft_Excel_Worksheet17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0.xml"/><Relationship Id="rId1" Type="http://schemas.microsoft.com/office/2011/relationships/chartStyle" Target="style20.xml"/><Relationship Id="rId5" Type="http://schemas.openxmlformats.org/officeDocument/2006/relationships/chartUserShapes" Target="../drawings/drawing16.xml"/><Relationship Id="rId4" Type="http://schemas.openxmlformats.org/officeDocument/2006/relationships/package" Target="../embeddings/Microsoft_Excel_Worksheet18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1.xml"/><Relationship Id="rId1" Type="http://schemas.microsoft.com/office/2011/relationships/chartStyle" Target="style21.xml"/><Relationship Id="rId5" Type="http://schemas.openxmlformats.org/officeDocument/2006/relationships/chartUserShapes" Target="../drawings/drawing17.xml"/><Relationship Id="rId4" Type="http://schemas.openxmlformats.org/officeDocument/2006/relationships/package" Target="../embeddings/Microsoft_Excel_Worksheet19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2.xml"/><Relationship Id="rId1" Type="http://schemas.microsoft.com/office/2011/relationships/chartStyle" Target="style22.xml"/><Relationship Id="rId5" Type="http://schemas.openxmlformats.org/officeDocument/2006/relationships/chartUserShapes" Target="../drawings/drawing18.xml"/><Relationship Id="rId4" Type="http://schemas.openxmlformats.org/officeDocument/2006/relationships/package" Target="../embeddings/Microsoft_Excel_Worksheet20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3.xml"/><Relationship Id="rId1" Type="http://schemas.microsoft.com/office/2011/relationships/chartStyle" Target="style23.xml"/><Relationship Id="rId5" Type="http://schemas.openxmlformats.org/officeDocument/2006/relationships/chartUserShapes" Target="../drawings/drawing19.xml"/><Relationship Id="rId4" Type="http://schemas.openxmlformats.org/officeDocument/2006/relationships/package" Target="../embeddings/Microsoft_Excel_Worksheet21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4.xml"/><Relationship Id="rId1" Type="http://schemas.microsoft.com/office/2011/relationships/chartStyle" Target="style24.xml"/><Relationship Id="rId5" Type="http://schemas.openxmlformats.org/officeDocument/2006/relationships/chartUserShapes" Target="../drawings/drawing20.xml"/><Relationship Id="rId4" Type="http://schemas.openxmlformats.org/officeDocument/2006/relationships/package" Target="../embeddings/Microsoft_Excel_Worksheet22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25.xml"/><Relationship Id="rId1" Type="http://schemas.microsoft.com/office/2011/relationships/chartStyle" Target="style25.xml"/><Relationship Id="rId5" Type="http://schemas.openxmlformats.org/officeDocument/2006/relationships/chartUserShapes" Target="../drawings/drawing21.xml"/><Relationship Id="rId4" Type="http://schemas.openxmlformats.org/officeDocument/2006/relationships/package" Target="../embeddings/Microsoft_Excel_Worksheet23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6.xm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package" Target="../embeddings/Microsoft_Excel_Worksheet24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7.xml"/><Relationship Id="rId2" Type="http://schemas.microsoft.com/office/2011/relationships/chartColorStyle" Target="colors27.xml"/><Relationship Id="rId1" Type="http://schemas.microsoft.com/office/2011/relationships/chartStyle" Target="style27.xml"/><Relationship Id="rId5" Type="http://schemas.openxmlformats.org/officeDocument/2006/relationships/chartUserShapes" Target="../drawings/drawing22.xml"/><Relationship Id="rId4" Type="http://schemas.openxmlformats.org/officeDocument/2006/relationships/package" Target="../embeddings/Microsoft_Excel_Worksheet25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2.xml"/><Relationship Id="rId4" Type="http://schemas.openxmlformats.org/officeDocument/2006/relationships/oleObject" Target="NULL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chartUserShapes" Target="../drawings/drawing5.xml"/><Relationship Id="rId4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YD!$AF$47</c:f>
          <c:strCache>
            <c:ptCount val="1"/>
            <c:pt idx="0">
              <c:v>young driver | FATAL and SERIOUS INJURY CRASHES</c:v>
            </c:pt>
          </c:strCache>
        </c:strRef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030713549180272"/>
          <c:y val="0.14927677605618875"/>
          <c:w val="0.8938102251795832"/>
          <c:h val="0.6222883251641802"/>
        </c:manualLayout>
      </c:layout>
      <c:areaChart>
        <c:grouping val="stacked"/>
        <c:varyColors val="0"/>
        <c:ser>
          <c:idx val="0"/>
          <c:order val="0"/>
          <c:tx>
            <c:strRef>
              <c:f>YD!$C$6</c:f>
              <c:strCache>
                <c:ptCount val="1"/>
                <c:pt idx="0">
                  <c:v>Fatal Injury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>
                <c:manualLayout>
                  <c:x val="2.8712069265267189E-3"/>
                  <c:y val="-2.49832727644704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2AE-4297-813F-2BF4561D6AC5}"/>
                </c:ext>
              </c:extLst>
            </c:dLbl>
            <c:dLbl>
              <c:idx val="1"/>
              <c:layout>
                <c:manualLayout>
                  <c:x val="-5.2638185572178327E-17"/>
                  <c:y val="-3.4352000051146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AE-4297-813F-2BF4561D6AC5}"/>
                </c:ext>
              </c:extLst>
            </c:dLbl>
            <c:dLbl>
              <c:idx val="2"/>
              <c:layout>
                <c:manualLayout>
                  <c:x val="-5.2638185572178327E-17"/>
                  <c:y val="-2.81061818600293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2AE-4297-813F-2BF4561D6AC5}"/>
                </c:ext>
              </c:extLst>
            </c:dLbl>
            <c:dLbl>
              <c:idx val="3"/>
              <c:layout>
                <c:manualLayout>
                  <c:x val="-2.8712069265268243E-3"/>
                  <c:y val="-1.5614545477794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AE-4297-813F-2BF4561D6AC5}"/>
                </c:ext>
              </c:extLst>
            </c:dLbl>
            <c:dLbl>
              <c:idx val="4"/>
              <c:layout>
                <c:manualLayout>
                  <c:x val="-1.0527637114435665E-16"/>
                  <c:y val="-1.5614545477794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AE-4297-813F-2BF4561D6AC5}"/>
                </c:ext>
              </c:extLst>
            </c:dLbl>
            <c:dLbl>
              <c:idx val="5"/>
              <c:layout>
                <c:manualLayout>
                  <c:x val="0"/>
                  <c:y val="-3.12290909555891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AE-4297-813F-2BF4561D6AC5}"/>
                </c:ext>
              </c:extLst>
            </c:dLbl>
            <c:dLbl>
              <c:idx val="6"/>
              <c:layout>
                <c:manualLayout>
                  <c:x val="1.0527637114435665E-16"/>
                  <c:y val="-1.5614545477794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AE-4297-813F-2BF4561D6AC5}"/>
                </c:ext>
              </c:extLst>
            </c:dLbl>
            <c:dLbl>
              <c:idx val="7"/>
              <c:layout>
                <c:manualLayout>
                  <c:x val="1.5101089114696743E-3"/>
                  <c:y val="-6.31407292505654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2AE-4297-813F-2BF4561D6AC5}"/>
                </c:ext>
              </c:extLst>
            </c:dLbl>
            <c:dLbl>
              <c:idx val="8"/>
              <c:layout>
                <c:manualLayout>
                  <c:x val="1.4413334717921394E-3"/>
                  <c:y val="-6.31407292505642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2AE-4297-813F-2BF4561D6AC5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YD!$A$9:$A$19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YD!$C$9:$C$19</c:f>
              <c:numCache>
                <c:formatCode>General</c:formatCode>
                <c:ptCount val="11"/>
                <c:pt idx="0">
                  <c:v>23</c:v>
                </c:pt>
                <c:pt idx="1">
                  <c:v>25</c:v>
                </c:pt>
                <c:pt idx="2">
                  <c:v>18</c:v>
                </c:pt>
                <c:pt idx="3">
                  <c:v>22</c:v>
                </c:pt>
                <c:pt idx="4">
                  <c:v>17</c:v>
                </c:pt>
                <c:pt idx="5">
                  <c:v>17</c:v>
                </c:pt>
                <c:pt idx="6">
                  <c:v>15</c:v>
                </c:pt>
                <c:pt idx="7">
                  <c:v>9</c:v>
                </c:pt>
                <c:pt idx="8">
                  <c:v>12</c:v>
                </c:pt>
                <c:pt idx="9">
                  <c:v>11</c:v>
                </c:pt>
                <c:pt idx="10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2AE-4297-813F-2BF4561D6AC5}"/>
            </c:ext>
          </c:extLst>
        </c:ser>
        <c:ser>
          <c:idx val="1"/>
          <c:order val="1"/>
          <c:tx>
            <c:strRef>
              <c:f>YD!$D$6</c:f>
              <c:strCache>
                <c:ptCount val="1"/>
                <c:pt idx="0">
                  <c:v>Serious Injury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>
                <c:manualLayout>
                  <c:x val="5.7424138530534378E-3"/>
                  <c:y val="-0.115547636535675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2AE-4297-813F-2BF4561D6AC5}"/>
                </c:ext>
              </c:extLst>
            </c:dLbl>
            <c:dLbl>
              <c:idx val="1"/>
              <c:layout>
                <c:manualLayout>
                  <c:x val="1.4356034632633595E-3"/>
                  <c:y val="-0.146776727491263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2AE-4297-813F-2BF4561D6AC5}"/>
                </c:ext>
              </c:extLst>
            </c:dLbl>
            <c:dLbl>
              <c:idx val="2"/>
              <c:layout>
                <c:manualLayout>
                  <c:x val="0"/>
                  <c:y val="-0.131025713689108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2AE-4297-813F-2BF4561D6AC5}"/>
                </c:ext>
              </c:extLst>
            </c:dLbl>
            <c:dLbl>
              <c:idx val="3"/>
              <c:layout>
                <c:manualLayout>
                  <c:x val="-4.3068633008692828E-3"/>
                  <c:y val="-0.11829515059312512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accent2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2AE-4297-813F-2BF4561D6AC5}"/>
                </c:ext>
              </c:extLst>
            </c:dLbl>
            <c:dLbl>
              <c:idx val="4"/>
              <c:layout>
                <c:manualLayout>
                  <c:x val="-1.4241963572850572E-3"/>
                  <c:y val="-0.14032604480505928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accent2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2AE-4297-813F-2BF4561D6AC5}"/>
                </c:ext>
              </c:extLst>
            </c:dLbl>
            <c:dLbl>
              <c:idx val="5"/>
              <c:layout>
                <c:manualLayout>
                  <c:x val="-1.056965669156631E-16"/>
                  <c:y val="-0.11860240233073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2AE-4297-813F-2BF4561D6AC5}"/>
                </c:ext>
              </c:extLst>
            </c:dLbl>
            <c:dLbl>
              <c:idx val="6"/>
              <c:layout>
                <c:manualLayout>
                  <c:x val="-5.7653338871686624E-3"/>
                  <c:y val="-0.124916475255794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2AE-4297-813F-2BF4561D6AC5}"/>
                </c:ext>
              </c:extLst>
            </c:dLbl>
            <c:dLbl>
              <c:idx val="7"/>
              <c:layout>
                <c:manualLayout>
                  <c:x val="-9.9919591750805923E-3"/>
                  <c:y val="-9.34482792908352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2AE-4297-813F-2BF4561D6AC5}"/>
                </c:ext>
              </c:extLst>
            </c:dLbl>
            <c:dLbl>
              <c:idx val="8"/>
              <c:layout>
                <c:manualLayout>
                  <c:x val="-2.8826669435842787E-3"/>
                  <c:y val="-8.208294802573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2AE-4297-813F-2BF4561D6AC5}"/>
                </c:ext>
              </c:extLst>
            </c:dLbl>
            <c:dLbl>
              <c:idx val="9"/>
              <c:layout>
                <c:manualLayout>
                  <c:x val="7.2066673589605904E-3"/>
                  <c:y val="-0.104182203263431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2AE-4297-813F-2BF4561D6AC5}"/>
                </c:ext>
              </c:extLst>
            </c:dLbl>
            <c:dLbl>
              <c:idx val="10"/>
              <c:layout>
                <c:manualLayout>
                  <c:x val="1.4413334717921394E-3"/>
                  <c:y val="-0.157851823126410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2AE-4297-813F-2BF4561D6AC5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accent2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YD!$A$9:$A$19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YD!$D$9:$D$19</c:f>
              <c:numCache>
                <c:formatCode>General</c:formatCode>
                <c:ptCount val="11"/>
                <c:pt idx="0">
                  <c:v>80</c:v>
                </c:pt>
                <c:pt idx="1">
                  <c:v>92</c:v>
                </c:pt>
                <c:pt idx="2">
                  <c:v>70</c:v>
                </c:pt>
                <c:pt idx="3">
                  <c:v>63</c:v>
                </c:pt>
                <c:pt idx="4">
                  <c:v>74</c:v>
                </c:pt>
                <c:pt idx="5">
                  <c:v>61</c:v>
                </c:pt>
                <c:pt idx="6">
                  <c:v>69</c:v>
                </c:pt>
                <c:pt idx="7">
                  <c:v>53</c:v>
                </c:pt>
                <c:pt idx="8">
                  <c:v>48</c:v>
                </c:pt>
                <c:pt idx="9">
                  <c:v>62</c:v>
                </c:pt>
                <c:pt idx="10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2AE-4297-813F-2BF4561D6AC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784909440"/>
        <c:axId val="784911104"/>
      </c:areaChart>
      <c:catAx>
        <c:axId val="784909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784911104"/>
        <c:crosses val="autoZero"/>
        <c:auto val="1"/>
        <c:lblAlgn val="ctr"/>
        <c:lblOffset val="100"/>
        <c:noMultiLvlLbl val="0"/>
      </c:catAx>
      <c:valAx>
        <c:axId val="784911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7849094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Day!$A$26</c:f>
          <c:strCache>
            <c:ptCount val="1"/>
            <c:pt idx="0">
              <c:v>young driver | FATAL CRASHES BY DAY OF WEEK</c:v>
            </c:pt>
          </c:strCache>
        </c:strRef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2000" b="0" i="0" u="none" strike="noStrike" kern="1200" cap="none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043248206853027E-2"/>
          <c:y val="0.16806490750751726"/>
          <c:w val="0.88659877414925625"/>
          <c:h val="0.6590188574337475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Day!$A$17:$A$23</c:f>
              <c:strCache>
                <c:ptCount val="7"/>
                <c:pt idx="0">
                  <c:v>Sun</c:v>
                </c:pt>
                <c:pt idx="1">
                  <c:v>Mon</c:v>
                </c:pt>
                <c:pt idx="2">
                  <c:v>Tue</c:v>
                </c:pt>
                <c:pt idx="3">
                  <c:v>Wed</c:v>
                </c:pt>
                <c:pt idx="4">
                  <c:v>Thur</c:v>
                </c:pt>
                <c:pt idx="5">
                  <c:v>Fri</c:v>
                </c:pt>
                <c:pt idx="6">
                  <c:v>Sat</c:v>
                </c:pt>
              </c:strCache>
            </c:strRef>
          </c:cat>
          <c:val>
            <c:numRef>
              <c:f>Day!$C$30:$C$36</c:f>
              <c:numCache>
                <c:formatCode>0%</c:formatCode>
                <c:ptCount val="7"/>
                <c:pt idx="0">
                  <c:v>0.15263157894736842</c:v>
                </c:pt>
                <c:pt idx="1">
                  <c:v>0.1368421052631579</c:v>
                </c:pt>
                <c:pt idx="2">
                  <c:v>0.12105263157894737</c:v>
                </c:pt>
                <c:pt idx="3">
                  <c:v>0.12105263157894737</c:v>
                </c:pt>
                <c:pt idx="4">
                  <c:v>0.16842105263157894</c:v>
                </c:pt>
                <c:pt idx="5">
                  <c:v>0.1368421052631579</c:v>
                </c:pt>
                <c:pt idx="6">
                  <c:v>0.16315789473684211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71-400E-A3E4-A957E62E609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30"/>
        <c:axId val="556021968"/>
        <c:axId val="556038192"/>
      </c:barChart>
      <c:catAx>
        <c:axId val="55602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38192"/>
        <c:crosses val="autoZero"/>
        <c:auto val="1"/>
        <c:lblAlgn val="ctr"/>
        <c:lblOffset val="100"/>
        <c:noMultiLvlLbl val="0"/>
      </c:catAx>
      <c:valAx>
        <c:axId val="556038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21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Day!$A$27</c:f>
          <c:strCache>
            <c:ptCount val="1"/>
            <c:pt idx="0">
              <c:v>young driver | SERIOUS INJURY CRASHES BY DAY OF WEEK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043248206853027E-2"/>
          <c:y val="0.16806490750751726"/>
          <c:w val="0.88659877414925625"/>
          <c:h val="0.6590188574337475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Day!$A$17:$A$23</c:f>
              <c:strCache>
                <c:ptCount val="7"/>
                <c:pt idx="0">
                  <c:v>Sun</c:v>
                </c:pt>
                <c:pt idx="1">
                  <c:v>Mon</c:v>
                </c:pt>
                <c:pt idx="2">
                  <c:v>Tue</c:v>
                </c:pt>
                <c:pt idx="3">
                  <c:v>Wed</c:v>
                </c:pt>
                <c:pt idx="4">
                  <c:v>Thur</c:v>
                </c:pt>
                <c:pt idx="5">
                  <c:v>Fri</c:v>
                </c:pt>
                <c:pt idx="6">
                  <c:v>Sat</c:v>
                </c:pt>
              </c:strCache>
            </c:strRef>
          </c:cat>
          <c:val>
            <c:numRef>
              <c:f>Day!$E$30:$E$36</c:f>
              <c:numCache>
                <c:formatCode>0%</c:formatCode>
                <c:ptCount val="7"/>
                <c:pt idx="0">
                  <c:v>0.13333333333333333</c:v>
                </c:pt>
                <c:pt idx="1">
                  <c:v>0.13600000000000001</c:v>
                </c:pt>
                <c:pt idx="2">
                  <c:v>0.128</c:v>
                </c:pt>
                <c:pt idx="3">
                  <c:v>0.14266666666666666</c:v>
                </c:pt>
                <c:pt idx="4">
                  <c:v>0.13333333333333333</c:v>
                </c:pt>
                <c:pt idx="5">
                  <c:v>0.15733333333333333</c:v>
                </c:pt>
                <c:pt idx="6">
                  <c:v>0.16933333333333334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BA-4F06-9A2B-0C70129A9E8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30"/>
        <c:axId val="556021968"/>
        <c:axId val="556038192"/>
      </c:barChart>
      <c:catAx>
        <c:axId val="55602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38192"/>
        <c:crosses val="autoZero"/>
        <c:auto val="1"/>
        <c:lblAlgn val="ctr"/>
        <c:lblOffset val="100"/>
        <c:noMultiLvlLbl val="0"/>
      </c:catAx>
      <c:valAx>
        <c:axId val="556038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21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Mth!$A$36</c:f>
          <c:strCache>
            <c:ptCount val="1"/>
            <c:pt idx="0">
              <c:v>young driver | FATAL CRASHES BY MONTH</c:v>
            </c:pt>
          </c:strCache>
        </c:strRef>
      </c:tx>
      <c:layout>
        <c:manualLayout>
          <c:xMode val="edge"/>
          <c:yMode val="edge"/>
          <c:x val="0.28361065431931576"/>
          <c:y val="8.642019285374157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3850142352908946E-2"/>
          <c:y val="0.16909203094840985"/>
          <c:w val="0.90499716778050143"/>
          <c:h val="0.6811660200917554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Mth!$A$22:$A$33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Mth!$C$40:$C$51</c:f>
              <c:numCache>
                <c:formatCode>0%</c:formatCode>
                <c:ptCount val="12"/>
                <c:pt idx="0">
                  <c:v>0.1</c:v>
                </c:pt>
                <c:pt idx="1">
                  <c:v>4.736842105263158E-2</c:v>
                </c:pt>
                <c:pt idx="2">
                  <c:v>7.3684210526315783E-2</c:v>
                </c:pt>
                <c:pt idx="3">
                  <c:v>6.8421052631578952E-2</c:v>
                </c:pt>
                <c:pt idx="4">
                  <c:v>6.8421052631578952E-2</c:v>
                </c:pt>
                <c:pt idx="5">
                  <c:v>0.12105263157894737</c:v>
                </c:pt>
                <c:pt idx="6">
                  <c:v>0.15789473684210525</c:v>
                </c:pt>
                <c:pt idx="7">
                  <c:v>7.3684210526315783E-2</c:v>
                </c:pt>
                <c:pt idx="8">
                  <c:v>0.10526315789473684</c:v>
                </c:pt>
                <c:pt idx="9">
                  <c:v>6.3157894736842107E-2</c:v>
                </c:pt>
                <c:pt idx="10">
                  <c:v>5.7894736842105263E-2</c:v>
                </c:pt>
                <c:pt idx="11">
                  <c:v>6.3157894736842107E-2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22-4461-9134-968DA1980C3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0"/>
        <c:overlap val="-10"/>
        <c:axId val="556040688"/>
        <c:axId val="556016144"/>
      </c:barChart>
      <c:catAx>
        <c:axId val="556040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16144"/>
        <c:crosses val="autoZero"/>
        <c:auto val="1"/>
        <c:lblAlgn val="ctr"/>
        <c:lblOffset val="100"/>
        <c:noMultiLvlLbl val="0"/>
      </c:catAx>
      <c:valAx>
        <c:axId val="556016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4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4">
    <c:autoUpdate val="0"/>
  </c:externalData>
  <c:userShapes r:id="rId5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Mth!$A$37</c:f>
          <c:strCache>
            <c:ptCount val="1"/>
            <c:pt idx="0">
              <c:v>young driver | SERIOUS INJURY CRASHES BY MONTH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3850142352908946E-2"/>
          <c:y val="0.16909203094840985"/>
          <c:w val="0.90499716778050143"/>
          <c:h val="0.6811660200917554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Mth!$A$22:$A$33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Mth!$E$40:$E$51</c:f>
              <c:numCache>
                <c:formatCode>0%</c:formatCode>
                <c:ptCount val="12"/>
                <c:pt idx="0">
                  <c:v>4.9333333333333333E-2</c:v>
                </c:pt>
                <c:pt idx="1">
                  <c:v>4.5333333333333337E-2</c:v>
                </c:pt>
                <c:pt idx="2">
                  <c:v>7.1999999999999995E-2</c:v>
                </c:pt>
                <c:pt idx="3">
                  <c:v>7.7333333333333337E-2</c:v>
                </c:pt>
                <c:pt idx="4">
                  <c:v>9.0666666666666673E-2</c:v>
                </c:pt>
                <c:pt idx="5">
                  <c:v>0.10133333333333333</c:v>
                </c:pt>
                <c:pt idx="6">
                  <c:v>0.11466666666666667</c:v>
                </c:pt>
                <c:pt idx="7">
                  <c:v>0.10666666666666667</c:v>
                </c:pt>
                <c:pt idx="8">
                  <c:v>8.1333333333333327E-2</c:v>
                </c:pt>
                <c:pt idx="9">
                  <c:v>0.11600000000000001</c:v>
                </c:pt>
                <c:pt idx="10">
                  <c:v>8.666666666666667E-2</c:v>
                </c:pt>
                <c:pt idx="11">
                  <c:v>5.8666666666666666E-2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5C-4717-A9AE-07602B49877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0"/>
        <c:overlap val="-10"/>
        <c:axId val="556040688"/>
        <c:axId val="556016144"/>
      </c:barChart>
      <c:catAx>
        <c:axId val="556040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16144"/>
        <c:crosses val="autoZero"/>
        <c:auto val="1"/>
        <c:lblAlgn val="ctr"/>
        <c:lblOffset val="100"/>
        <c:noMultiLvlLbl val="0"/>
      </c:catAx>
      <c:valAx>
        <c:axId val="556016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4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4">
    <c:autoUpdate val="0"/>
  </c:externalData>
  <c:userShapes r:id="rId5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Time!$A$60</c:f>
          <c:strCache>
            <c:ptCount val="1"/>
            <c:pt idx="0">
              <c:v>young driver | FATAL CRASHES BY HOUR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1090800525643267E-2"/>
          <c:y val="0.16909212104569371"/>
          <c:w val="0.95519296690839395"/>
          <c:h val="0.6034549407618395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Time!$A$34:$A$57</c:f>
              <c:numCache>
                <c:formatCode>h:mm\ AM/PM</c:formatCode>
                <c:ptCount val="24"/>
                <c:pt idx="0">
                  <c:v>0</c:v>
                </c:pt>
                <c:pt idx="1">
                  <c:v>4.1666666666666664E-2</c:v>
                </c:pt>
                <c:pt idx="2">
                  <c:v>8.3333333333333329E-2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0.33333333333333298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0.45833333333333298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</c:v>
                </c:pt>
                <c:pt idx="16">
                  <c:v>0.66666666666666696</c:v>
                </c:pt>
                <c:pt idx="17">
                  <c:v>0.70833333333333304</c:v>
                </c:pt>
                <c:pt idx="18">
                  <c:v>0.75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cat>
          <c:val>
            <c:numRef>
              <c:f>Time!$C$64:$C$87</c:f>
              <c:numCache>
                <c:formatCode>0%</c:formatCode>
                <c:ptCount val="24"/>
                <c:pt idx="0">
                  <c:v>7.8947368421052627E-2</c:v>
                </c:pt>
                <c:pt idx="1">
                  <c:v>2.6315789473684209E-2</c:v>
                </c:pt>
                <c:pt idx="2">
                  <c:v>3.6842105263157891E-2</c:v>
                </c:pt>
                <c:pt idx="3">
                  <c:v>2.1052631578947368E-2</c:v>
                </c:pt>
                <c:pt idx="4">
                  <c:v>3.1578947368421054E-2</c:v>
                </c:pt>
                <c:pt idx="5">
                  <c:v>1.5789473684210527E-2</c:v>
                </c:pt>
                <c:pt idx="6">
                  <c:v>3.1578947368421054E-2</c:v>
                </c:pt>
                <c:pt idx="7">
                  <c:v>3.6842105263157891E-2</c:v>
                </c:pt>
                <c:pt idx="8">
                  <c:v>5.2631578947368418E-2</c:v>
                </c:pt>
                <c:pt idx="9">
                  <c:v>2.6315789473684209E-2</c:v>
                </c:pt>
                <c:pt idx="10">
                  <c:v>2.1052631578947368E-2</c:v>
                </c:pt>
                <c:pt idx="11">
                  <c:v>2.6315789473684209E-2</c:v>
                </c:pt>
                <c:pt idx="12">
                  <c:v>3.1578947368421054E-2</c:v>
                </c:pt>
                <c:pt idx="13">
                  <c:v>4.736842105263158E-2</c:v>
                </c:pt>
                <c:pt idx="14">
                  <c:v>4.2105263157894736E-2</c:v>
                </c:pt>
                <c:pt idx="15">
                  <c:v>5.2631578947368418E-2</c:v>
                </c:pt>
                <c:pt idx="16">
                  <c:v>4.736842105263158E-2</c:v>
                </c:pt>
                <c:pt idx="17">
                  <c:v>4.2105263157894736E-2</c:v>
                </c:pt>
                <c:pt idx="18">
                  <c:v>8.4210526315789472E-2</c:v>
                </c:pt>
                <c:pt idx="19">
                  <c:v>4.2105263157894736E-2</c:v>
                </c:pt>
                <c:pt idx="20">
                  <c:v>6.8421052631578952E-2</c:v>
                </c:pt>
                <c:pt idx="21">
                  <c:v>5.7894736842105263E-2</c:v>
                </c:pt>
                <c:pt idx="22">
                  <c:v>3.1578947368421054E-2</c:v>
                </c:pt>
                <c:pt idx="23">
                  <c:v>4.736842105263158E-2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E6-4F86-81D3-AC3C1CB8E83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0"/>
        <c:overlap val="-10"/>
        <c:axId val="556040688"/>
        <c:axId val="556016144"/>
      </c:barChart>
      <c:catAx>
        <c:axId val="556040688"/>
        <c:scaling>
          <c:orientation val="minMax"/>
        </c:scaling>
        <c:delete val="0"/>
        <c:axPos val="b"/>
        <c:numFmt formatCode="h:mm\ AM/P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16144"/>
        <c:crosses val="autoZero"/>
        <c:auto val="1"/>
        <c:lblAlgn val="ctr"/>
        <c:lblOffset val="100"/>
        <c:noMultiLvlLbl val="0"/>
      </c:catAx>
      <c:valAx>
        <c:axId val="5560161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55604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4">
    <c:autoUpdate val="0"/>
  </c:externalData>
  <c:userShapes r:id="rId5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Time!$A$61</c:f>
          <c:strCache>
            <c:ptCount val="1"/>
            <c:pt idx="0">
              <c:v>young driver | SERIOUS INJURY CRASHES BY HOUR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1090800525643267E-2"/>
          <c:y val="0.16909212104569371"/>
          <c:w val="0.95519296690839395"/>
          <c:h val="0.6034549407618395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Time!$A$34:$A$57</c:f>
              <c:numCache>
                <c:formatCode>h:mm\ AM/PM</c:formatCode>
                <c:ptCount val="24"/>
                <c:pt idx="0">
                  <c:v>0</c:v>
                </c:pt>
                <c:pt idx="1">
                  <c:v>4.1666666666666664E-2</c:v>
                </c:pt>
                <c:pt idx="2">
                  <c:v>8.3333333333333329E-2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0.33333333333333298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0.45833333333333298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</c:v>
                </c:pt>
                <c:pt idx="16">
                  <c:v>0.66666666666666696</c:v>
                </c:pt>
                <c:pt idx="17">
                  <c:v>0.70833333333333304</c:v>
                </c:pt>
                <c:pt idx="18">
                  <c:v>0.75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  <c:extLst/>
            </c:numRef>
          </c:cat>
          <c:val>
            <c:numRef>
              <c:f>Time!$E$64:$E$88</c:f>
              <c:numCache>
                <c:formatCode>0%</c:formatCode>
                <c:ptCount val="24"/>
                <c:pt idx="0">
                  <c:v>4.5333333333333337E-2</c:v>
                </c:pt>
                <c:pt idx="1">
                  <c:v>2.5333333333333333E-2</c:v>
                </c:pt>
                <c:pt idx="2">
                  <c:v>1.7333333333333333E-2</c:v>
                </c:pt>
                <c:pt idx="3">
                  <c:v>1.8666666666666668E-2</c:v>
                </c:pt>
                <c:pt idx="4">
                  <c:v>1.0666666666666666E-2</c:v>
                </c:pt>
                <c:pt idx="5">
                  <c:v>6.6666666666666671E-3</c:v>
                </c:pt>
                <c:pt idx="6">
                  <c:v>3.8666666666666669E-2</c:v>
                </c:pt>
                <c:pt idx="7">
                  <c:v>5.4666666666666669E-2</c:v>
                </c:pt>
                <c:pt idx="8">
                  <c:v>2.9333333333333333E-2</c:v>
                </c:pt>
                <c:pt idx="9">
                  <c:v>2.8000000000000001E-2</c:v>
                </c:pt>
                <c:pt idx="10">
                  <c:v>2.1333333333333333E-2</c:v>
                </c:pt>
                <c:pt idx="11">
                  <c:v>1.7333333333333333E-2</c:v>
                </c:pt>
                <c:pt idx="12">
                  <c:v>4.5333333333333337E-2</c:v>
                </c:pt>
                <c:pt idx="13">
                  <c:v>4.8000000000000001E-2</c:v>
                </c:pt>
                <c:pt idx="14">
                  <c:v>5.0666666666666665E-2</c:v>
                </c:pt>
                <c:pt idx="15">
                  <c:v>6.4000000000000001E-2</c:v>
                </c:pt>
                <c:pt idx="16">
                  <c:v>8.1333333333333327E-2</c:v>
                </c:pt>
                <c:pt idx="17">
                  <c:v>6.933333333333333E-2</c:v>
                </c:pt>
                <c:pt idx="18">
                  <c:v>7.8666666666666663E-2</c:v>
                </c:pt>
                <c:pt idx="19">
                  <c:v>6.133333333333333E-2</c:v>
                </c:pt>
                <c:pt idx="20">
                  <c:v>6.4000000000000001E-2</c:v>
                </c:pt>
                <c:pt idx="21">
                  <c:v>4.5333333333333337E-2</c:v>
                </c:pt>
                <c:pt idx="22">
                  <c:v>5.6000000000000001E-2</c:v>
                </c:pt>
                <c:pt idx="23">
                  <c:v>2.2666666666666668E-2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E1F5-45D6-B36A-94D3A4CA372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0"/>
        <c:overlap val="-10"/>
        <c:axId val="556040688"/>
        <c:axId val="556016144"/>
      </c:barChart>
      <c:catAx>
        <c:axId val="556040688"/>
        <c:scaling>
          <c:orientation val="minMax"/>
        </c:scaling>
        <c:delete val="0"/>
        <c:axPos val="b"/>
        <c:numFmt formatCode="h:mm\ AM/P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16144"/>
        <c:crosses val="autoZero"/>
        <c:auto val="1"/>
        <c:lblAlgn val="ctr"/>
        <c:lblOffset val="100"/>
        <c:noMultiLvlLbl val="0"/>
      </c:catAx>
      <c:valAx>
        <c:axId val="5560161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55604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4">
    <c:autoUpdate val="0"/>
  </c:externalData>
  <c:userShapes r:id="rId5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SurfCond!$A$45</c:f>
          <c:strCache>
            <c:ptCount val="1"/>
            <c:pt idx="0">
              <c:v>young driver | FATAL CRASHES BY ROAD SURFACE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2000" b="0" i="0" u="none" strike="noStrike" kern="1200" cap="none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428843648603248E-2"/>
          <c:y val="0.26899975832785356"/>
          <c:w val="0.83492737906754166"/>
          <c:h val="0.72871008896907163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B49A-4302-9851-E439E61BE72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B49A-4302-9851-E439E61BE72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B49A-4302-9851-E439E61BE72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B49A-4302-9851-E439E61BE72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B49A-4302-9851-E439E61BE72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B49A-4302-9851-E439E61BE72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B49A-4302-9851-E439E61BE72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B49A-4302-9851-E439E61BE72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B49A-4302-9851-E439E61BE72B}"/>
              </c:ext>
            </c:extLst>
          </c:dPt>
          <c:dLbls>
            <c:dLbl>
              <c:idx val="0"/>
              <c:layout>
                <c:manualLayout>
                  <c:x val="9.1418113772218021E-2"/>
                  <c:y val="-9.421841541755898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9A-4302-9851-E439E61BE72B}"/>
                </c:ext>
              </c:extLst>
            </c:dLbl>
            <c:dLbl>
              <c:idx val="1"/>
              <c:layout>
                <c:manualLayout>
                  <c:x val="-5.1001814178705134E-2"/>
                  <c:y val="1.71306209850107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49A-4302-9851-E439E61BE72B}"/>
                </c:ext>
              </c:extLst>
            </c:dLbl>
            <c:dLbl>
              <c:idx val="2"/>
              <c:layout>
                <c:manualLayout>
                  <c:x val="-7.6502721268057711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6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49A-4302-9851-E439E61BE72B}"/>
                </c:ext>
              </c:extLst>
            </c:dLbl>
            <c:dLbl>
              <c:idx val="3"/>
              <c:layout>
                <c:manualLayout>
                  <c:x val="-2.7322400452877753E-2"/>
                  <c:y val="-3.14061384725196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49A-4302-9851-E439E61BE72B}"/>
                </c:ext>
              </c:extLst>
            </c:dLbl>
            <c:dLbl>
              <c:idx val="4"/>
              <c:layout>
                <c:manualLayout>
                  <c:x val="-2.9143893816402935E-2"/>
                  <c:y val="-7.70877944325481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49A-4302-9851-E439E61BE72B}"/>
                </c:ext>
              </c:extLst>
            </c:dLbl>
            <c:dLbl>
              <c:idx val="5"/>
              <c:layout>
                <c:manualLayout>
                  <c:x val="5.4644800905754836E-3"/>
                  <c:y val="-3.71163454675232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49A-4302-9851-E439E61BE72B}"/>
                </c:ext>
              </c:extLst>
            </c:dLbl>
            <c:dLbl>
              <c:idx val="6"/>
              <c:layout>
                <c:manualLayout>
                  <c:x val="-2.5500907089352567E-2"/>
                  <c:y val="-7.13775874375446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49A-4302-9851-E439E61BE72B}"/>
                </c:ext>
              </c:extLst>
            </c:dLbl>
            <c:dLbl>
              <c:idx val="7"/>
              <c:layout>
                <c:manualLayout>
                  <c:x val="7.8324214631582817E-2"/>
                  <c:y val="-5.42469664525339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49A-4302-9851-E439E61BE72B}"/>
                </c:ext>
              </c:extLst>
            </c:dLbl>
            <c:dLbl>
              <c:idx val="8"/>
              <c:layout>
                <c:manualLayout>
                  <c:x val="8.9253174812733926E-2"/>
                  <c:y val="1.14204139900071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49A-4302-9851-E439E61BE7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SurfCond!$A$34:$A$42</c:f>
              <c:strCache>
                <c:ptCount val="9"/>
                <c:pt idx="0">
                  <c:v>Dry</c:v>
                </c:pt>
                <c:pt idx="1">
                  <c:v>Wet</c:v>
                </c:pt>
                <c:pt idx="2">
                  <c:v>Muddy</c:v>
                </c:pt>
                <c:pt idx="3">
                  <c:v>Snow</c:v>
                </c:pt>
                <c:pt idx="4">
                  <c:v>Slush</c:v>
                </c:pt>
                <c:pt idx="5">
                  <c:v>Ice</c:v>
                </c:pt>
                <c:pt idx="6">
                  <c:v>Frost</c:v>
                </c:pt>
                <c:pt idx="7">
                  <c:v>Water</c:v>
                </c:pt>
                <c:pt idx="8">
                  <c:v>Sand</c:v>
                </c:pt>
              </c:strCache>
            </c:strRef>
          </c:cat>
          <c:val>
            <c:numRef>
              <c:f>SurfCond!$C$34:$C$42</c:f>
              <c:numCache>
                <c:formatCode>0%</c:formatCode>
                <c:ptCount val="9"/>
                <c:pt idx="0">
                  <c:v>0.78421052631578947</c:v>
                </c:pt>
                <c:pt idx="1">
                  <c:v>7.3684210526315783E-2</c:v>
                </c:pt>
                <c:pt idx="2">
                  <c:v>1.5789473684210527E-2</c:v>
                </c:pt>
                <c:pt idx="3">
                  <c:v>2.6315789473684209E-2</c:v>
                </c:pt>
                <c:pt idx="4">
                  <c:v>1.5789473684210527E-2</c:v>
                </c:pt>
                <c:pt idx="5">
                  <c:v>7.8947368421052627E-2</c:v>
                </c:pt>
                <c:pt idx="6">
                  <c:v>5.263157894736842E-3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B49A-4302-9851-E439E61BE72B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SurfCond!$A$46</c:f>
          <c:strCache>
            <c:ptCount val="1"/>
            <c:pt idx="0">
              <c:v>young driver | SERIOUS INJURY CRASHES BY ROAD SURFACE</c:v>
            </c:pt>
          </c:strCache>
        </c:strRef>
      </c:tx>
      <c:layout>
        <c:manualLayout>
          <c:xMode val="edge"/>
          <c:yMode val="edge"/>
          <c:x val="0.21722360871967167"/>
          <c:y val="1.29996736774828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baseline="0">
              <a:solidFill>
                <a:schemeClr val="tx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428900533781011E-2"/>
          <c:y val="0.26043444783534819"/>
          <c:w val="0.83492737906754166"/>
          <c:h val="0.72871008896907163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ACF-48EC-93C3-BFBAE09057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ACF-48EC-93C3-BFBAE090571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3ACF-48EC-93C3-BFBAE090571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3ACF-48EC-93C3-BFBAE090571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3ACF-48EC-93C3-BFBAE090571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3ACF-48EC-93C3-BFBAE090571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3ACF-48EC-93C3-BFBAE090571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3ACF-48EC-93C3-BFBAE090571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3ACF-48EC-93C3-BFBAE0905716}"/>
              </c:ext>
            </c:extLst>
          </c:dPt>
          <c:dLbls>
            <c:dLbl>
              <c:idx val="0"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ACF-48EC-93C3-BFBAE0905716}"/>
                </c:ext>
              </c:extLst>
            </c:dLbl>
            <c:dLbl>
              <c:idx val="1"/>
              <c:layout>
                <c:manualLayout>
                  <c:x val="-1.0970173652666162E-2"/>
                  <c:y val="-5.710206995003673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ACF-48EC-93C3-BFBAE0905716}"/>
                </c:ext>
              </c:extLst>
            </c:dLbl>
            <c:dLbl>
              <c:idx val="2"/>
              <c:layout>
                <c:manualLayout>
                  <c:x val="-1.2798535928110522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6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ACF-48EC-93C3-BFBAE0905716}"/>
                </c:ext>
              </c:extLst>
            </c:dLbl>
            <c:dLbl>
              <c:idx val="3"/>
              <c:layout>
                <c:manualLayout>
                  <c:x val="-3.1082158682554137E-2"/>
                  <c:y val="-1.42755174875089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ACF-48EC-93C3-BFBAE0905716}"/>
                </c:ext>
              </c:extLst>
            </c:dLbl>
            <c:dLbl>
              <c:idx val="4"/>
              <c:layout>
                <c:manualLayout>
                  <c:x val="-1.6455260478999242E-2"/>
                  <c:y val="-4.56816559600285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ACF-48EC-93C3-BFBAE0905716}"/>
                </c:ext>
              </c:extLst>
            </c:dLbl>
            <c:dLbl>
              <c:idx val="5"/>
              <c:layout>
                <c:manualLayout>
                  <c:x val="-1.462689820355495E-2"/>
                  <c:y val="-5.42469664525339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ACF-48EC-93C3-BFBAE0905716}"/>
                </c:ext>
              </c:extLst>
            </c:dLbl>
            <c:dLbl>
              <c:idx val="6"/>
              <c:layout>
                <c:manualLayout>
                  <c:x val="-4.2052332335220287E-2"/>
                  <c:y val="-2.56959314775160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ACF-48EC-93C3-BFBAE0905716}"/>
                </c:ext>
              </c:extLst>
            </c:dLbl>
            <c:dLbl>
              <c:idx val="7"/>
              <c:layout>
                <c:manualLayout>
                  <c:x val="6.7649404191441331E-2"/>
                  <c:y val="-4.282655246252679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ACF-48EC-93C3-BFBAE0905716}"/>
                </c:ext>
              </c:extLst>
            </c:dLbl>
            <c:dLbl>
              <c:idx val="8"/>
              <c:layout>
                <c:manualLayout>
                  <c:x val="0.12615699700566074"/>
                  <c:y val="8.565310492505327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ACF-48EC-93C3-BFBAE09057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SurfCond!$A$34:$A$42</c:f>
              <c:strCache>
                <c:ptCount val="9"/>
                <c:pt idx="0">
                  <c:v>Dry</c:v>
                </c:pt>
                <c:pt idx="1">
                  <c:v>Wet</c:v>
                </c:pt>
                <c:pt idx="2">
                  <c:v>Muddy</c:v>
                </c:pt>
                <c:pt idx="3">
                  <c:v>Snow</c:v>
                </c:pt>
                <c:pt idx="4">
                  <c:v>Slush</c:v>
                </c:pt>
                <c:pt idx="5">
                  <c:v>Ice</c:v>
                </c:pt>
                <c:pt idx="6">
                  <c:v>Frost</c:v>
                </c:pt>
                <c:pt idx="7">
                  <c:v>Water</c:v>
                </c:pt>
                <c:pt idx="8">
                  <c:v>Sand</c:v>
                </c:pt>
              </c:strCache>
            </c:strRef>
          </c:cat>
          <c:val>
            <c:numRef>
              <c:f>SurfCond!$E$34:$E$42</c:f>
              <c:numCache>
                <c:formatCode>0%</c:formatCode>
                <c:ptCount val="9"/>
                <c:pt idx="0">
                  <c:v>0.76902536715620828</c:v>
                </c:pt>
                <c:pt idx="1">
                  <c:v>7.209612817089453E-2</c:v>
                </c:pt>
                <c:pt idx="2">
                  <c:v>3.4712950600801068E-2</c:v>
                </c:pt>
                <c:pt idx="3">
                  <c:v>3.0707610146862484E-2</c:v>
                </c:pt>
                <c:pt idx="4">
                  <c:v>2.6702269692923898E-3</c:v>
                </c:pt>
                <c:pt idx="5">
                  <c:v>8.5447263017356473E-2</c:v>
                </c:pt>
                <c:pt idx="6">
                  <c:v>2.6702269692923898E-3</c:v>
                </c:pt>
                <c:pt idx="7">
                  <c:v>0</c:v>
                </c:pt>
                <c:pt idx="8">
                  <c:v>2.6702269692923898E-3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ACF-48EC-93C3-BFBAE090571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LightCond!$A$34</c:f>
          <c:strCache>
            <c:ptCount val="1"/>
            <c:pt idx="0">
              <c:v>young driver | FATAL CRASHES BY LIGHT CONDITION</c:v>
            </c:pt>
          </c:strCache>
        </c:strRef>
      </c:tx>
      <c:layout>
        <c:manualLayout>
          <c:xMode val="edge"/>
          <c:yMode val="edge"/>
          <c:x val="0.25685774536168238"/>
          <c:y val="7.799804206489682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baseline="0">
              <a:solidFill>
                <a:schemeClr val="tx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51196364582191E-2"/>
          <c:y val="0.13970595761737886"/>
          <c:w val="0.85097607270835618"/>
          <c:h val="0.74574255569080672"/>
        </c:manualLayout>
      </c:layout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F36B-4BA6-AC2F-A1069DEE3C7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F36B-4BA6-AC2F-A1069DEE3C7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F36B-4BA6-AC2F-A1069DEE3C7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F36B-4BA6-AC2F-A1069DEE3C7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F36B-4BA6-AC2F-A1069DEE3C7D}"/>
              </c:ext>
            </c:extLst>
          </c:dPt>
          <c:dLbls>
            <c:dLbl>
              <c:idx val="0"/>
              <c:layout>
                <c:manualLayout>
                  <c:x val="0"/>
                  <c:y val="8.270590919461555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6B-4BA6-AC2F-A1069DEE3C7D}"/>
                </c:ext>
              </c:extLst>
            </c:dLbl>
            <c:dLbl>
              <c:idx val="1"/>
              <c:layout>
                <c:manualLayout>
                  <c:x val="7.3086384797800431E-3"/>
                  <c:y val="1.14077116130503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cap="none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36B-4BA6-AC2F-A1069DEE3C7D}"/>
                </c:ext>
              </c:extLst>
            </c:dLbl>
            <c:dLbl>
              <c:idx val="2"/>
              <c:layout>
                <c:manualLayout>
                  <c:x val="0"/>
                  <c:y val="1.99634953228383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cap="none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36B-4BA6-AC2F-A1069DEE3C7D}"/>
                </c:ext>
              </c:extLst>
            </c:dLbl>
            <c:dLbl>
              <c:idx val="3"/>
              <c:layout>
                <c:manualLayout>
                  <c:x val="-2.558023467923062E-2"/>
                  <c:y val="8.555783709787816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cap="none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36B-4BA6-AC2F-A1069DEE3C7D}"/>
                </c:ext>
              </c:extLst>
            </c:dLbl>
            <c:dLbl>
              <c:idx val="4"/>
              <c:layout>
                <c:manualLayout>
                  <c:x val="3.654319765640129E-3"/>
                  <c:y val="-6.274241387177732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cap="none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36B-4BA6-AC2F-A1069DEE3C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cap="none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LightCond!$A$27:$A$31</c:f>
              <c:strCache>
                <c:ptCount val="5"/>
                <c:pt idx="0">
                  <c:v>Daylight</c:v>
                </c:pt>
                <c:pt idx="1">
                  <c:v>Dawn</c:v>
                </c:pt>
                <c:pt idx="2">
                  <c:v>Dusk</c:v>
                </c:pt>
                <c:pt idx="3">
                  <c:v>Dark (lighted)</c:v>
                </c:pt>
                <c:pt idx="4">
                  <c:v>Dark (non-lighted)</c:v>
                </c:pt>
              </c:strCache>
            </c:strRef>
          </c:cat>
          <c:val>
            <c:numRef>
              <c:f>LightCond!$C$27:$C$31</c:f>
              <c:numCache>
                <c:formatCode>0%</c:formatCode>
                <c:ptCount val="5"/>
                <c:pt idx="0">
                  <c:v>0.53888888888888886</c:v>
                </c:pt>
                <c:pt idx="1">
                  <c:v>3.3333333333333333E-2</c:v>
                </c:pt>
                <c:pt idx="2">
                  <c:v>0.05</c:v>
                </c:pt>
                <c:pt idx="3">
                  <c:v>6.1111111111111109E-2</c:v>
                </c:pt>
                <c:pt idx="4">
                  <c:v>0.31666666666666665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36B-4BA6-AC2F-A1069DEE3C7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="0" cap="none" baseline="0"/>
      </a:pPr>
      <a:endParaRPr lang="en-US"/>
    </a:p>
  </c:txPr>
  <c:externalData r:id="rId4">
    <c:autoUpdate val="0"/>
  </c:externalData>
  <c:userShapes r:id="rId5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LightCond!$A$35</c:f>
          <c:strCache>
            <c:ptCount val="1"/>
            <c:pt idx="0">
              <c:v>young driver | SERIOUS INJURY CRASHES BY LIGHT CONDITION</c:v>
            </c:pt>
          </c:strCache>
        </c:strRef>
      </c:tx>
      <c:layout>
        <c:manualLayout>
          <c:xMode val="edge"/>
          <c:yMode val="edge"/>
          <c:x val="0.20601873168802298"/>
          <c:y val="2.267880078726840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baseline="0">
              <a:solidFill>
                <a:schemeClr val="tx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523228174459839E-2"/>
          <c:y val="0.18529312429375486"/>
          <c:w val="0.87500014333070764"/>
          <c:h val="0.72369848789435198"/>
        </c:manualLayout>
      </c:layout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EFDB-4325-B441-D1C1D31423B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EFDB-4325-B441-D1C1D31423B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EFDB-4325-B441-D1C1D31423B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EFDB-4325-B441-D1C1D31423B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EFDB-4325-B441-D1C1D31423B0}"/>
              </c:ext>
            </c:extLst>
          </c:dPt>
          <c:dLbls>
            <c:dLbl>
              <c:idx val="0"/>
              <c:layout>
                <c:manualLayout>
                  <c:x val="-5.2794254526537993E-2"/>
                  <c:y val="-0.3565828914467879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557916571891754"/>
                      <c:h val="0.1257415012548482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FDB-4325-B441-D1C1D31423B0}"/>
                </c:ext>
              </c:extLst>
            </c:dLbl>
            <c:dLbl>
              <c:idx val="1"/>
              <c:layout>
                <c:manualLayout>
                  <c:x val="0"/>
                  <c:y val="1.99634953228381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DB-4325-B441-D1C1D31423B0}"/>
                </c:ext>
              </c:extLst>
            </c:dLbl>
            <c:dLbl>
              <c:idx val="2"/>
              <c:layout>
                <c:manualLayout>
                  <c:x val="-1.6444436579505416E-2"/>
                  <c:y val="-1.0456948179071863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FDB-4325-B441-D1C1D31423B0}"/>
                </c:ext>
              </c:extLst>
            </c:dLbl>
            <c:dLbl>
              <c:idx val="3"/>
              <c:layout>
                <c:manualLayout>
                  <c:x val="0"/>
                  <c:y val="-0.1226328998402920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FDB-4325-B441-D1C1D31423B0}"/>
                </c:ext>
              </c:extLst>
            </c:dLbl>
            <c:dLbl>
              <c:idx val="4"/>
              <c:layout>
                <c:manualLayout>
                  <c:x val="-2.9234553919120717E-2"/>
                  <c:y val="-1.425963951631302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FDB-4325-B441-D1C1D31423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LightCond!$A$27:$A$31</c:f>
              <c:strCache>
                <c:ptCount val="5"/>
                <c:pt idx="0">
                  <c:v>Daylight</c:v>
                </c:pt>
                <c:pt idx="1">
                  <c:v>Dawn</c:v>
                </c:pt>
                <c:pt idx="2">
                  <c:v>Dusk</c:v>
                </c:pt>
                <c:pt idx="3">
                  <c:v>Dark (lighted)</c:v>
                </c:pt>
                <c:pt idx="4">
                  <c:v>Dark (non-lighted)</c:v>
                </c:pt>
              </c:strCache>
            </c:strRef>
          </c:cat>
          <c:val>
            <c:numRef>
              <c:f>LightCond!$E$27:$E$31</c:f>
              <c:numCache>
                <c:formatCode>0%</c:formatCode>
                <c:ptCount val="5"/>
                <c:pt idx="0">
                  <c:v>0.6102841677943166</c:v>
                </c:pt>
                <c:pt idx="1">
                  <c:v>4.6008119079837616E-2</c:v>
                </c:pt>
                <c:pt idx="2">
                  <c:v>3.6535859269282815E-2</c:v>
                </c:pt>
                <c:pt idx="3">
                  <c:v>9.7428958051420836E-2</c:v>
                </c:pt>
                <c:pt idx="4">
                  <c:v>0.20974289580514208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FDB-4325-B441-D1C1D31423B0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YD!$O$1</c:f>
          <c:strCache>
            <c:ptCount val="1"/>
            <c:pt idx="0">
              <c:v>young driver  | FATALITIES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YD!$H$9:$H$19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YD!$J$9:$J$19</c:f>
              <c:numCache>
                <c:formatCode>General</c:formatCode>
                <c:ptCount val="11"/>
                <c:pt idx="0">
                  <c:v>15</c:v>
                </c:pt>
                <c:pt idx="1">
                  <c:v>22</c:v>
                </c:pt>
                <c:pt idx="2">
                  <c:v>14</c:v>
                </c:pt>
                <c:pt idx="3">
                  <c:v>18</c:v>
                </c:pt>
                <c:pt idx="4">
                  <c:v>11</c:v>
                </c:pt>
                <c:pt idx="5">
                  <c:v>10</c:v>
                </c:pt>
                <c:pt idx="6">
                  <c:v>10</c:v>
                </c:pt>
                <c:pt idx="7">
                  <c:v>8</c:v>
                </c:pt>
                <c:pt idx="8">
                  <c:v>11</c:v>
                </c:pt>
                <c:pt idx="9">
                  <c:v>8</c:v>
                </c:pt>
                <c:pt idx="1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EF-4FE6-AE8A-B29B42573F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-10"/>
        <c:axId val="488769103"/>
        <c:axId val="488770351"/>
      </c:barChart>
      <c:catAx>
        <c:axId val="488769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88770351"/>
        <c:crosses val="autoZero"/>
        <c:auto val="1"/>
        <c:lblAlgn val="ctr"/>
        <c:lblOffset val="100"/>
        <c:noMultiLvlLbl val="0"/>
      </c:catAx>
      <c:valAx>
        <c:axId val="4887703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887691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SBUse!$A$26</c:f>
          <c:strCache>
            <c:ptCount val="1"/>
            <c:pt idx="0">
              <c:v>young driver | FATALITIES BY SEATBELT USE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2000" b="0" i="0" u="none" strike="noStrike" kern="1200" cap="none" baseline="0">
              <a:solidFill>
                <a:schemeClr val="tx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325301204819289E-2"/>
          <c:y val="0.25092022887842536"/>
          <c:w val="0.82898259705488619"/>
          <c:h val="0.7070512228684982"/>
        </c:manualLayout>
      </c:layout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2CA-48DA-B776-203BDC095C1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2CA-48DA-B776-203BDC095C19}"/>
              </c:ext>
            </c:extLst>
          </c:dPt>
          <c:dLbls>
            <c:dLbl>
              <c:idx val="0"/>
              <c:layout>
                <c:manualLayout>
                  <c:x val="0"/>
                  <c:y val="-0.3774202184566626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405049457509863"/>
                      <c:h val="9.904819298280069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2CA-48DA-B776-203BDC095C19}"/>
                </c:ext>
              </c:extLst>
            </c:dLbl>
            <c:dLbl>
              <c:idx val="1"/>
              <c:layout>
                <c:manualLayout>
                  <c:x val="-4.3763496616410595E-2"/>
                  <c:y val="-3.281914943101414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CA-48DA-B776-203BDC095C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SBUse!$A$21:$A$22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SBUse!$C$21:$C$22</c:f>
              <c:numCache>
                <c:formatCode>0%</c:formatCode>
                <c:ptCount val="2"/>
                <c:pt idx="0">
                  <c:v>0.60992907801418439</c:v>
                </c:pt>
                <c:pt idx="1">
                  <c:v>0.39007092198581561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CA-48DA-B776-203BDC095C1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SBUse!$A$27</c:f>
          <c:strCache>
            <c:ptCount val="1"/>
            <c:pt idx="0">
              <c:v>young driver | SERIOUS INJURIES BY SEATBELT USE</c:v>
            </c:pt>
          </c:strCache>
        </c:strRef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0" i="0" u="none" strike="noStrike" kern="1200" cap="none" baseline="0">
              <a:solidFill>
                <a:schemeClr val="tx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325301204819289E-2"/>
          <c:y val="0.25092022887842536"/>
          <c:w val="0.82898259705488619"/>
          <c:h val="0.7070512228684982"/>
        </c:manualLayout>
      </c:layout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57AE-4B34-80B0-2651646F1A5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57AE-4B34-80B0-2651646F1A5B}"/>
              </c:ext>
            </c:extLst>
          </c:dPt>
          <c:dLbls>
            <c:dLbl>
              <c:idx val="0"/>
              <c:spPr>
                <a:solidFill>
                  <a:schemeClr val="lt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7AE-4B34-80B0-2651646F1A5B}"/>
                </c:ext>
              </c:extLst>
            </c:dLbl>
            <c:spPr>
              <a:solidFill>
                <a:schemeClr val="l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SBUse!$A$21:$A$22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SBUse!$E$21:$E$22</c:f>
              <c:numCache>
                <c:formatCode>0%</c:formatCode>
                <c:ptCount val="2"/>
                <c:pt idx="0">
                  <c:v>0.38772455089820357</c:v>
                </c:pt>
                <c:pt idx="1">
                  <c:v>0.61227544910179643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AE-4B34-80B0-2651646F1A5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SpdAggr!$A$24</c:f>
          <c:strCache>
            <c:ptCount val="1"/>
            <c:pt idx="0">
              <c:v>young driver | FATAL CRASHES BY SPEED/AGGRESSIVE DRIVING</c:v>
            </c:pt>
          </c:strCache>
        </c:strRef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0" i="0" u="none" strike="noStrike" kern="1200" cap="none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4170749271033762E-2"/>
          <c:y val="0.26017686066604856"/>
          <c:w val="0.91248142333032956"/>
          <c:h val="0.68635578668338104"/>
        </c:manualLayout>
      </c:layout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F0FB-41AE-BE32-9DE5046A325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F0FB-41AE-BE32-9DE5046A3259}"/>
              </c:ext>
            </c:extLst>
          </c:dPt>
          <c:dLbls>
            <c:dLbl>
              <c:idx val="0"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FB-41AE-BE32-9DE5046A325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FB-41AE-BE32-9DE5046A32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SpdAggr!$A$20:$A$21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SpdAggr!$C$20:$C$21</c:f>
              <c:numCache>
                <c:formatCode>0%</c:formatCode>
                <c:ptCount val="2"/>
                <c:pt idx="0">
                  <c:v>0.41134751773049644</c:v>
                </c:pt>
                <c:pt idx="1">
                  <c:v>0.58865248226950351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0FB-41AE-BE32-9DE5046A3259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SpdAggr!$A$25</c:f>
          <c:strCache>
            <c:ptCount val="1"/>
            <c:pt idx="0">
              <c:v>young driver | SERIOUS INJURY CRASHES BY SPEED/AGGRESSIVE DRIVING</c:v>
            </c:pt>
          </c:strCache>
        </c:strRef>
      </c:tx>
      <c:layout>
        <c:manualLayout>
          <c:xMode val="edge"/>
          <c:yMode val="edge"/>
          <c:x val="0.21528684325643502"/>
          <c:y val="1.711156741957563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2000" b="0" i="0" u="none" strike="noStrike" kern="1200" cap="none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4170749271033762E-2"/>
          <c:y val="0.26017686066604856"/>
          <c:w val="0.91248142333032956"/>
          <c:h val="0.68635578668338104"/>
        </c:manualLayout>
      </c:layout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C766-4C9F-A080-DBEFFF68891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C766-4C9F-A080-DBEFFF688915}"/>
              </c:ext>
            </c:extLst>
          </c:dPt>
          <c:dLbls>
            <c:dLbl>
              <c:idx val="0"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66-4C9F-A080-DBEFFF688915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766-4C9F-A080-DBEFFF6889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SpdAggr!$A$20:$A$21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SpdAggr!$E$20:$E$21</c:f>
              <c:numCache>
                <c:formatCode>0%</c:formatCode>
                <c:ptCount val="2"/>
                <c:pt idx="0">
                  <c:v>0.41017964071856289</c:v>
                </c:pt>
                <c:pt idx="1">
                  <c:v>0.58982035928143717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66-4C9F-A080-DBEFFF68891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1" i="0" u="none" strike="noStrike" kern="1200" cap="all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/>
              <a:t> </a:t>
            </a:r>
            <a:r>
              <a:rPr lang="en-US" b="0" cap="none" baseline="0"/>
              <a:t>young drivers</a:t>
            </a:r>
            <a:r>
              <a:rPr lang="en-US" b="0"/>
              <a:t>| FATAL CRASHES BY ALCOHOL/DRUG INVOLVEMENT</a:t>
            </a:r>
            <a:r>
              <a:rPr lang="en-US" b="0" baseline="30000"/>
              <a:t>**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1" i="0" u="none" strike="noStrike" kern="1200" cap="all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8335333645513202E-2"/>
          <c:y val="0.19146121971072025"/>
          <c:w val="0.86042411864933677"/>
          <c:h val="0.72561487183505058"/>
        </c:manualLayout>
      </c:layout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A74-4117-B66E-382D6CEDEAD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A74-4117-B66E-382D6CEDEAD1}"/>
              </c:ext>
            </c:extLst>
          </c:dPt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A74-4117-B66E-382D6CEDEAD1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A74-4117-B66E-382D6CEDEA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AlcRel!$A$19:$A$20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AlcRel!$C$19:$C$20</c:f>
              <c:numCache>
                <c:formatCode>0%</c:formatCode>
                <c:ptCount val="2"/>
                <c:pt idx="0">
                  <c:v>0.29078014184397161</c:v>
                </c:pt>
                <c:pt idx="1">
                  <c:v>0.70921985815602839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A74-4117-B66E-382D6CEDEA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1" i="0" u="none" strike="noStrike" kern="120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b="0" cap="none" baseline="0"/>
              <a:t>young drivers</a:t>
            </a:r>
            <a:r>
              <a:rPr lang="en-US" b="0" cap="none"/>
              <a:t>| SERIOUS INJURIES BY ALCOHOL/DRUG INVOLVEMENT</a:t>
            </a:r>
            <a:r>
              <a:rPr lang="en-US" b="0" cap="none" baseline="30000"/>
              <a:t>**</a:t>
            </a:r>
          </a:p>
        </c:rich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1" i="0" u="none" strike="noStrike" kern="1200" cap="none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8335333645513202E-2"/>
          <c:y val="0.19146121971072025"/>
          <c:w val="0.86042411864933677"/>
          <c:h val="0.72561487183505058"/>
        </c:manualLayout>
      </c:layout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C032-4321-B131-DEF465390F6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C032-4321-B131-DEF465390F63}"/>
              </c:ext>
            </c:extLst>
          </c:dPt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032-4321-B131-DEF465390F63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032-4321-B131-DEF465390F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AlcRel!$A$19:$A$20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AlcRel!$E$19:$E$20</c:f>
              <c:numCache>
                <c:formatCode>0%</c:formatCode>
                <c:ptCount val="2"/>
                <c:pt idx="0">
                  <c:v>0.19311377245508982</c:v>
                </c:pt>
                <c:pt idx="1">
                  <c:v>0.80688622754491013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32-4321-B131-DEF465390F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'Other Events'!$A$34</c:f>
          <c:strCache>
            <c:ptCount val="1"/>
            <c:pt idx="0">
              <c:v>young driver | FATAL CRASHES BY OTHER FACTORS</c:v>
            </c:pt>
          </c:strCache>
        </c:strRef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108512888555161"/>
          <c:y val="0.1836633578934847"/>
          <c:w val="0.85545169327903392"/>
          <c:h val="0.4887978896505181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'Other Events'!$A$23:$A$31</c:f>
              <c:strCache>
                <c:ptCount val="9"/>
                <c:pt idx="0">
                  <c:v>Intersection</c:v>
                </c:pt>
                <c:pt idx="1">
                  <c:v>Lane Departure</c:v>
                </c:pt>
                <c:pt idx="2">
                  <c:v>Older Driver</c:v>
                </c:pt>
                <c:pt idx="3">
                  <c:v>Distracted</c:v>
                </c:pt>
                <c:pt idx="4">
                  <c:v>Local Rd</c:v>
                </c:pt>
                <c:pt idx="5">
                  <c:v>Oil Region</c:v>
                </c:pt>
                <c:pt idx="6">
                  <c:v>Large Truck</c:v>
                </c:pt>
                <c:pt idx="7">
                  <c:v>Pedestrian/Cycle</c:v>
                </c:pt>
                <c:pt idx="8">
                  <c:v>Motorcycle</c:v>
                </c:pt>
              </c:strCache>
            </c:strRef>
          </c:cat>
          <c:val>
            <c:numRef>
              <c:f>'Other Events'!$C$41:$C$49</c:f>
              <c:numCache>
                <c:formatCode>0%</c:formatCode>
                <c:ptCount val="9"/>
                <c:pt idx="0">
                  <c:v>0.27659574468085107</c:v>
                </c:pt>
                <c:pt idx="1">
                  <c:v>0.56028368794326244</c:v>
                </c:pt>
                <c:pt idx="2">
                  <c:v>9.2198581560283682E-2</c:v>
                </c:pt>
                <c:pt idx="3">
                  <c:v>2.8368794326241134E-2</c:v>
                </c:pt>
                <c:pt idx="4">
                  <c:v>0.46099290780141844</c:v>
                </c:pt>
                <c:pt idx="5">
                  <c:v>0.38297872340425532</c:v>
                </c:pt>
                <c:pt idx="6">
                  <c:v>0.18439716312056736</c:v>
                </c:pt>
                <c:pt idx="7">
                  <c:v>5.6737588652482268E-2</c:v>
                </c:pt>
                <c:pt idx="8">
                  <c:v>9.2198581560283682E-2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8A-474D-8E5C-A18776B1A2E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27"/>
        <c:axId val="399088256"/>
        <c:axId val="399086176"/>
      </c:barChart>
      <c:catAx>
        <c:axId val="39908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3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99086176"/>
        <c:crosses val="autoZero"/>
        <c:auto val="1"/>
        <c:lblAlgn val="ctr"/>
        <c:lblOffset val="100"/>
        <c:noMultiLvlLbl val="0"/>
      </c:catAx>
      <c:valAx>
        <c:axId val="399086176"/>
        <c:scaling>
          <c:orientation val="minMax"/>
          <c:max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r>
                  <a:rPr lang="en-US" sz="1100">
                    <a:latin typeface="Franklin Gothic Book" panose="020B0503020102020204" pitchFamily="34" charset="0"/>
                  </a:rPr>
                  <a:t>Share of Events Involving Both Factors</a:t>
                </a:r>
              </a:p>
            </c:rich>
          </c:tx>
          <c:layout>
            <c:manualLayout>
              <c:xMode val="edge"/>
              <c:yMode val="edge"/>
              <c:x val="8.5852490533448282E-3"/>
              <c:y val="0.204333089379818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9908825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'Other Events'!$A$35</c:f>
          <c:strCache>
            <c:ptCount val="1"/>
            <c:pt idx="0">
              <c:v>young driver | SERIOUS INJURY CRASHES BY OTHER FACTORS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108512888555161"/>
          <c:y val="0.1836633578934847"/>
          <c:w val="0.85545169327903392"/>
          <c:h val="0.4887978896505181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'Other Events'!$A$23:$A$31</c:f>
              <c:strCache>
                <c:ptCount val="9"/>
                <c:pt idx="0">
                  <c:v>Intersection</c:v>
                </c:pt>
                <c:pt idx="1">
                  <c:v>Lane Departure</c:v>
                </c:pt>
                <c:pt idx="2">
                  <c:v>Older Driver</c:v>
                </c:pt>
                <c:pt idx="3">
                  <c:v>Distracted</c:v>
                </c:pt>
                <c:pt idx="4">
                  <c:v>Local Rd</c:v>
                </c:pt>
                <c:pt idx="5">
                  <c:v>Oil Region</c:v>
                </c:pt>
                <c:pt idx="6">
                  <c:v>Large Truck</c:v>
                </c:pt>
                <c:pt idx="7">
                  <c:v>Pedestrian/Cycle</c:v>
                </c:pt>
                <c:pt idx="8">
                  <c:v>Motorcycle</c:v>
                </c:pt>
              </c:strCache>
            </c:strRef>
          </c:cat>
          <c:val>
            <c:numRef>
              <c:f>'Other Events'!$F$41:$F$49</c:f>
              <c:numCache>
                <c:formatCode>0%</c:formatCode>
                <c:ptCount val="9"/>
                <c:pt idx="0">
                  <c:v>0.31287425149700598</c:v>
                </c:pt>
                <c:pt idx="1">
                  <c:v>0.54640718562874246</c:v>
                </c:pt>
                <c:pt idx="2">
                  <c:v>5.239520958083832E-2</c:v>
                </c:pt>
                <c:pt idx="3">
                  <c:v>5.8383233532934134E-2</c:v>
                </c:pt>
                <c:pt idx="4">
                  <c:v>0.41167664670658682</c:v>
                </c:pt>
                <c:pt idx="5">
                  <c:v>0.29790419161676646</c:v>
                </c:pt>
                <c:pt idx="6">
                  <c:v>6.7365269461077848E-2</c:v>
                </c:pt>
                <c:pt idx="7">
                  <c:v>5.9880239520958084E-2</c:v>
                </c:pt>
                <c:pt idx="8">
                  <c:v>5.6886227544910177E-2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7E-4AF5-AD21-0C8ED99FD1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27"/>
        <c:axId val="399088256"/>
        <c:axId val="399086176"/>
      </c:barChart>
      <c:catAx>
        <c:axId val="39908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3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99086176"/>
        <c:crosses val="autoZero"/>
        <c:auto val="1"/>
        <c:lblAlgn val="ctr"/>
        <c:lblOffset val="100"/>
        <c:noMultiLvlLbl val="0"/>
      </c:catAx>
      <c:valAx>
        <c:axId val="399086176"/>
        <c:scaling>
          <c:orientation val="minMax"/>
          <c:max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r>
                  <a:rPr lang="en-US" sz="1100">
                    <a:latin typeface="Franklin Gothic Book" panose="020B0503020102020204" pitchFamily="34" charset="0"/>
                  </a:rPr>
                  <a:t>Share of Events Involving Both Factors</a:t>
                </a:r>
              </a:p>
            </c:rich>
          </c:tx>
          <c:layout>
            <c:manualLayout>
              <c:xMode val="edge"/>
              <c:yMode val="edge"/>
              <c:x val="8.5852490533448282E-3"/>
              <c:y val="0.204333089379818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9908825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YD!$AA$29</c:f>
          <c:strCache>
            <c:ptCount val="1"/>
            <c:pt idx="0">
              <c:v>young driver | SERIOUS INJURIES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2614194538267288E-2"/>
          <c:y val="0.14223680721294082"/>
          <c:w val="0.92483280591279271"/>
          <c:h val="0.7726067356138954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YD!$H$9:$H$19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YD!$K$9:$K$19</c:f>
              <c:numCache>
                <c:formatCode>General</c:formatCode>
                <c:ptCount val="11"/>
                <c:pt idx="0">
                  <c:v>75</c:v>
                </c:pt>
                <c:pt idx="1">
                  <c:v>81</c:v>
                </c:pt>
                <c:pt idx="2">
                  <c:v>53</c:v>
                </c:pt>
                <c:pt idx="3">
                  <c:v>48</c:v>
                </c:pt>
                <c:pt idx="4">
                  <c:v>69</c:v>
                </c:pt>
                <c:pt idx="5">
                  <c:v>55</c:v>
                </c:pt>
                <c:pt idx="6">
                  <c:v>73</c:v>
                </c:pt>
                <c:pt idx="7">
                  <c:v>50</c:v>
                </c:pt>
                <c:pt idx="8">
                  <c:v>44</c:v>
                </c:pt>
                <c:pt idx="9">
                  <c:v>48</c:v>
                </c:pt>
                <c:pt idx="10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33-473D-9B69-5BBAD5A51B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10"/>
        <c:axId val="496664815"/>
        <c:axId val="496665231"/>
      </c:barChart>
      <c:catAx>
        <c:axId val="496664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96665231"/>
        <c:crosses val="autoZero"/>
        <c:auto val="1"/>
        <c:lblAlgn val="ctr"/>
        <c:lblOffset val="100"/>
        <c:noMultiLvlLbl val="0"/>
      </c:catAx>
      <c:valAx>
        <c:axId val="496665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96664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YD!$B$50</c:f>
          <c:strCache>
            <c:ptCount val="1"/>
            <c:pt idx="0">
              <c:v>young driver | SHARE IN ALL FATAL CRASHES</c:v>
            </c:pt>
          </c:strCache>
        </c:strRef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2000" b="0" i="0" u="none" strike="noStrike" kern="120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7390649018372523E-2"/>
          <c:y val="0.14118870744670653"/>
          <c:w val="0.89856555607195521"/>
          <c:h val="0.71326038208745701"/>
        </c:manualLayout>
      </c:layout>
      <c:areaChart>
        <c:grouping val="standard"/>
        <c:varyColors val="0"/>
        <c:ser>
          <c:idx val="0"/>
          <c:order val="0"/>
          <c:tx>
            <c:strRef>
              <c:f>YD!$C$28</c:f>
              <c:strCache>
                <c:ptCount val="1"/>
                <c:pt idx="0">
                  <c:v>Fatal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>
                <c:manualLayout>
                  <c:x val="1.0208615958072983E-2"/>
                  <c:y val="-0.176169063591535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65-423F-BBBF-BD59C640FA62}"/>
                </c:ext>
              </c:extLst>
            </c:dLbl>
            <c:dLbl>
              <c:idx val="1"/>
              <c:layout>
                <c:manualLayout>
                  <c:x val="-5.0576277325808531E-3"/>
                  <c:y val="-0.167076029934279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65-423F-BBBF-BD59C640FA62}"/>
                </c:ext>
              </c:extLst>
            </c:dLbl>
            <c:dLbl>
              <c:idx val="2"/>
              <c:layout>
                <c:manualLayout>
                  <c:x val="-5.1198680611883873E-3"/>
                  <c:y val="-0.136234121651874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65-423F-BBBF-BD59C640FA62}"/>
                </c:ext>
              </c:extLst>
            </c:dLbl>
            <c:dLbl>
              <c:idx val="3"/>
              <c:layout>
                <c:manualLayout>
                  <c:x val="3.4236187622267897E-3"/>
                  <c:y val="-0.160911919472449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765-423F-BBBF-BD59C640FA62}"/>
                </c:ext>
              </c:extLst>
            </c:dLbl>
            <c:dLbl>
              <c:idx val="4"/>
              <c:layout>
                <c:manualLayout>
                  <c:x val="5.182108389795952E-3"/>
                  <c:y val="-0.154693691032942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765-423F-BBBF-BD59C640FA62}"/>
                </c:ext>
              </c:extLst>
            </c:dLbl>
            <c:dLbl>
              <c:idx val="5"/>
              <c:layout>
                <c:manualLayout>
                  <c:x val="-1.6962492989615969E-3"/>
                  <c:y val="-0.154623070712296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765-423F-BBBF-BD59C640FA62}"/>
                </c:ext>
              </c:extLst>
            </c:dLbl>
            <c:dLbl>
              <c:idx val="6"/>
              <c:layout>
                <c:manualLayout>
                  <c:x val="3.1120164303782487E-5"/>
                  <c:y val="-0.117633554311030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765-423F-BBBF-BD59C640FA62}"/>
                </c:ext>
              </c:extLst>
            </c:dLbl>
            <c:dLbl>
              <c:idx val="7"/>
              <c:layout>
                <c:manualLayout>
                  <c:x val="-2.1631853264551981E-3"/>
                  <c:y val="-8.68035374228242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765-423F-BBBF-BD59C640FA62}"/>
                </c:ext>
              </c:extLst>
            </c:dLbl>
            <c:dLbl>
              <c:idx val="8"/>
              <c:layout>
                <c:manualLayout>
                  <c:x val="8.4812464948075504E-3"/>
                  <c:y val="-0.120200154005688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765-423F-BBBF-BD59C640FA62}"/>
                </c:ext>
              </c:extLst>
            </c:dLbl>
            <c:dLbl>
              <c:idx val="9"/>
              <c:layout>
                <c:manualLayout>
                  <c:x val="-5.0887478968846041E-3"/>
                  <c:y val="-0.110953988312943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765-423F-BBBF-BD59C640FA62}"/>
                </c:ext>
              </c:extLst>
            </c:dLbl>
            <c:dLbl>
              <c:idx val="10"/>
              <c:layout>
                <c:manualLayout>
                  <c:x val="-8.4812464948076736E-3"/>
                  <c:y val="-0.255810584165953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765-423F-BBBF-BD59C640FA62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YD!$A$31:$A$41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YD!$C$31:$C$41</c:f>
              <c:numCache>
                <c:formatCode>0%</c:formatCode>
                <c:ptCount val="11"/>
                <c:pt idx="0">
                  <c:v>0.17692307692307693</c:v>
                </c:pt>
                <c:pt idx="1">
                  <c:v>0.17006802721088435</c:v>
                </c:pt>
                <c:pt idx="2">
                  <c:v>0.13533834586466165</c:v>
                </c:pt>
                <c:pt idx="3">
                  <c:v>0.18181818181818182</c:v>
                </c:pt>
                <c:pt idx="4">
                  <c:v>0.15315315315315314</c:v>
                </c:pt>
                <c:pt idx="5">
                  <c:v>0.16666666666666666</c:v>
                </c:pt>
                <c:pt idx="6">
                  <c:v>0.14150943396226415</c:v>
                </c:pt>
                <c:pt idx="7">
                  <c:v>9.4736842105263161E-2</c:v>
                </c:pt>
                <c:pt idx="8">
                  <c:v>0.13186813186813187</c:v>
                </c:pt>
                <c:pt idx="9">
                  <c:v>0.11458333333333333</c:v>
                </c:pt>
                <c:pt idx="10">
                  <c:v>0.24705882352941178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765-423F-BBBF-BD59C640FA6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784909440"/>
        <c:axId val="784911104"/>
      </c:areaChart>
      <c:catAx>
        <c:axId val="78490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784911104"/>
        <c:crosses val="autoZero"/>
        <c:auto val="1"/>
        <c:lblAlgn val="ctr"/>
        <c:lblOffset val="100"/>
        <c:noMultiLvlLbl val="0"/>
      </c:catAx>
      <c:valAx>
        <c:axId val="784911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7849094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1" i="0" u="none" strike="noStrike" kern="1200" cap="all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i="0" cap="none" baseline="0" dirty="0">
                <a:solidFill>
                  <a:schemeClr val="tx1"/>
                </a:solidFill>
                <a:latin typeface="Franklin Gothic Book" panose="020B0503020102020204" pitchFamily="34" charset="0"/>
              </a:rPr>
              <a:t>young driver</a:t>
            </a:r>
            <a:r>
              <a:rPr lang="en-US" sz="2000" b="0" i="0" cap="all" baseline="0" dirty="0">
                <a:solidFill>
                  <a:schemeClr val="tx1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 dirty="0">
                <a:effectLst/>
                <a:latin typeface="Franklin Gothic Book" panose="020B0503020102020204" pitchFamily="34" charset="0"/>
              </a:rPr>
              <a:t>Fatal Crashes</a:t>
            </a:r>
            <a:r>
              <a:rPr lang="en-US" sz="2000" b="0" i="0" cap="small" baseline="0" dirty="0">
                <a:solidFill>
                  <a:schemeClr val="tx1"/>
                </a:solidFill>
                <a:latin typeface="Franklin Gothic Book" panose="020B0503020102020204" pitchFamily="34" charset="0"/>
              </a:rPr>
              <a:t> by Road Type</a:t>
            </a:r>
          </a:p>
        </c:rich>
      </c:tx>
      <c:layout>
        <c:manualLayout>
          <c:xMode val="edge"/>
          <c:yMode val="edge"/>
          <c:x val="0.31141687141687141"/>
          <c:y val="5.199869470993121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1" i="0" u="none" strike="noStrike" kern="1200" cap="all" baseline="0">
              <a:solidFill>
                <a:schemeClr val="tx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325276600867136E-2"/>
          <c:y val="0.2457204460095915"/>
          <c:w val="0.82898259705488619"/>
          <c:h val="0.7070512228684982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857B-4A9A-B28A-4ABC0FB37D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857B-4A9A-B28A-4ABC0FB37D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857B-4A9A-B28A-4ABC0FB37DA0}"/>
              </c:ext>
            </c:extLst>
          </c:dPt>
          <c:dLbls>
            <c:dLbl>
              <c:idx val="0"/>
              <c:layout>
                <c:manualLayout>
                  <c:x val="8.7312897962725344E-2"/>
                  <c:y val="-0.5004385509979910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57B-4A9A-B28A-4ABC0FB37DA0}"/>
                </c:ext>
              </c:extLst>
            </c:dLbl>
            <c:dLbl>
              <c:idx val="1"/>
              <c:layout>
                <c:manualLayout>
                  <c:x val="-1.4581570436776282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57B-4A9A-B28A-4ABC0FB37DA0}"/>
                </c:ext>
              </c:extLst>
            </c:dLbl>
            <c:dLbl>
              <c:idx val="2"/>
              <c:layout>
                <c:manualLayout>
                  <c:x val="0.1166525634942101"/>
                  <c:y val="-1.940490602881399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57B-4A9A-B28A-4ABC0FB37D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Rdtype!$A$21:$A$23</c:f>
              <c:strCache>
                <c:ptCount val="3"/>
                <c:pt idx="0">
                  <c:v>Rural</c:v>
                </c:pt>
                <c:pt idx="1">
                  <c:v>Urban Interstate</c:v>
                </c:pt>
                <c:pt idx="2">
                  <c:v>Urban</c:v>
                </c:pt>
              </c:strCache>
            </c:strRef>
          </c:cat>
          <c:val>
            <c:numRef>
              <c:f>Rdtype!$C$21:$C$23</c:f>
              <c:numCache>
                <c:formatCode>0%</c:formatCode>
                <c:ptCount val="3"/>
                <c:pt idx="0">
                  <c:v>0.81052631578947365</c:v>
                </c:pt>
                <c:pt idx="1">
                  <c:v>7.3684210526315783E-2</c:v>
                </c:pt>
                <c:pt idx="2">
                  <c:v>0.11578947368421053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57B-4A9A-B28A-4ABC0FB37DA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0" i="0" cap="none" baseline="0" dirty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young driver</a:t>
            </a:r>
            <a:r>
              <a:rPr lang="en-US" sz="2000" b="0" i="0" cap="all" baseline="0" dirty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| </a:t>
            </a:r>
            <a:r>
              <a:rPr lang="en-US" sz="2000" b="0" i="0" cap="small" baseline="0" dirty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Serious Injury Crashes by Road Type</a:t>
            </a:r>
            <a:endParaRPr lang="en-US" sz="2000" dirty="0">
              <a:solidFill>
                <a:sysClr val="windowText" lastClr="000000"/>
              </a:solidFill>
              <a:effectLst/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3203999991401567"/>
          <c:y val="4.15989557679449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325301204819289E-2"/>
          <c:y val="0.25092022887842536"/>
          <c:w val="0.82898259705488619"/>
          <c:h val="0.7070512228684982"/>
        </c:manualLayout>
      </c:layout>
      <c:pie3DChart>
        <c:varyColors val="1"/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1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Rdtype!$A$27</c:f>
          <c:strCache>
            <c:ptCount val="1"/>
            <c:pt idx="0">
              <c:v>young driver | SERIOUS INJURY CRASHES BY ROAD TYPE</c:v>
            </c:pt>
          </c:strCache>
        </c:strRef>
      </c:tx>
      <c:layout>
        <c:manualLayout>
          <c:xMode val="edge"/>
          <c:yMode val="edge"/>
          <c:x val="0.2362790277750908"/>
          <c:y val="4.70221329457758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2000" b="0" i="0" u="none" strike="noStrike" kern="1200" cap="none" baseline="0">
              <a:solidFill>
                <a:schemeClr val="tx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325301204819289E-2"/>
          <c:y val="0.25092022887842536"/>
          <c:w val="0.82898259705488619"/>
          <c:h val="0.7070512228684982"/>
        </c:manualLayout>
      </c:layout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D550-4111-8DB3-6C35C25BBC1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D550-4111-8DB3-6C35C25BBC1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D550-4111-8DB3-6C35C25BBC1F}"/>
              </c:ext>
            </c:extLst>
          </c:dPt>
          <c:dLbls>
            <c:dLbl>
              <c:idx val="0"/>
              <c:layout>
                <c:manualLayout>
                  <c:x val="-4.0898270665111668E-2"/>
                  <c:y val="-0.3654579875685657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50-4111-8DB3-6C35C25BBC1F}"/>
                </c:ext>
              </c:extLst>
            </c:dLbl>
            <c:dLbl>
              <c:idx val="1"/>
              <c:layout>
                <c:manualLayout>
                  <c:x val="8.2656757401440763E-3"/>
                  <c:y val="0.106839597067601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550-4111-8DB3-6C35C25BBC1F}"/>
                </c:ext>
              </c:extLst>
            </c:dLbl>
            <c:dLbl>
              <c:idx val="2"/>
              <c:layout>
                <c:manualLayout>
                  <c:x val="4.1661629819360751E-3"/>
                  <c:y val="-2.40387020398826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550-4111-8DB3-6C35C25BBC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Rdtype!$A$21:$A$23</c:f>
              <c:strCache>
                <c:ptCount val="3"/>
                <c:pt idx="0">
                  <c:v>Rural</c:v>
                </c:pt>
                <c:pt idx="1">
                  <c:v>Urban Interstate</c:v>
                </c:pt>
                <c:pt idx="2">
                  <c:v>Urban</c:v>
                </c:pt>
              </c:strCache>
            </c:strRef>
          </c:cat>
          <c:val>
            <c:numRef>
              <c:f>Rdtype!$E$21:$E$23</c:f>
              <c:numCache>
                <c:formatCode>0%</c:formatCode>
                <c:ptCount val="3"/>
                <c:pt idx="0">
                  <c:v>0.60933333333333328</c:v>
                </c:pt>
                <c:pt idx="1">
                  <c:v>0.11733333333333333</c:v>
                </c:pt>
                <c:pt idx="2">
                  <c:v>0.27333333333333332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550-4111-8DB3-6C35C25BBC1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Gender!$A$24</c:f>
          <c:strCache>
            <c:ptCount val="1"/>
            <c:pt idx="0">
              <c:v>young driver | FATALITIES BY GENDER</c:v>
            </c:pt>
          </c:strCache>
        </c:strRef>
      </c:tx>
      <c:layout>
        <c:manualLayout>
          <c:xMode val="edge"/>
          <c:yMode val="edge"/>
          <c:x val="0.33152878003271702"/>
          <c:y val="5.199869470993121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622805395202661"/>
          <c:y val="0.20873595713471141"/>
          <c:w val="0.80211993740662479"/>
          <c:h val="0.67379065956307704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5D0B-4BF0-B9B7-2FF75E8F866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5D0B-4BF0-B9B7-2FF75E8F8665}"/>
              </c:ext>
            </c:extLst>
          </c:dPt>
          <c:dLbls>
            <c:dLbl>
              <c:idx val="0"/>
              <c:layout>
                <c:manualLayout>
                  <c:x val="8.3352229787000704E-3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0B-4BF0-B9B7-2FF75E8F8665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0B-4BF0-B9B7-2FF75E8F86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Gender!$A$20:$A$21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Gender!$C$20:$C$21</c:f>
              <c:numCache>
                <c:formatCode>0%</c:formatCode>
                <c:ptCount val="2"/>
                <c:pt idx="0">
                  <c:v>0.31914893617021278</c:v>
                </c:pt>
                <c:pt idx="1">
                  <c:v>0.68085106382978722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D0B-4BF0-B9B7-2FF75E8F866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Gender!$A$25</c:f>
          <c:strCache>
            <c:ptCount val="1"/>
            <c:pt idx="0">
              <c:v>young driver | SERIOUS INJURIES BY GENDER</c:v>
            </c:pt>
          </c:strCache>
        </c:strRef>
      </c:tx>
      <c:layout>
        <c:manualLayout>
          <c:xMode val="edge"/>
          <c:yMode val="edge"/>
          <c:x val="0.30203460439680913"/>
          <c:y val="4.751943707113871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2000" b="0" i="0" u="none" strike="noStrike" kern="1200" cap="none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622805395202661"/>
          <c:y val="0.20873595713471141"/>
          <c:w val="0.80211993740662479"/>
          <c:h val="0.67379065956307704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4BFC-4744-A4DA-FB628BF0611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4BFC-4744-A4DA-FB628BF0611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FC-4744-A4DA-FB628BF0611A}"/>
                </c:ext>
              </c:extLst>
            </c:dLbl>
            <c:dLbl>
              <c:idx val="1"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BFC-4744-A4DA-FB628BF061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Gender!$A$20:$A$21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Gender!$D$20:$D$21</c:f>
              <c:numCache>
                <c:formatCode>General</c:formatCode>
                <c:ptCount val="2"/>
                <c:pt idx="0">
                  <c:v>268</c:v>
                </c:pt>
                <c:pt idx="1">
                  <c:v>397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BFC-4744-A4DA-FB628BF0611A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0.78253</cdr:x>
      <cdr:y>0.91831</cdr:y>
    </cdr:from>
    <cdr:to>
      <cdr:x>1</cdr:x>
      <cdr:y>0.99515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70857" y="3606040"/>
          <a:ext cx="1325880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>
              <a:latin typeface="+mn-lt"/>
            </a:rPr>
            <a:t>2011-2021</a:t>
          </a:r>
          <a:r>
            <a:rPr lang="en-US" sz="2000" baseline="0">
              <a:latin typeface="+mn-lt"/>
            </a:rPr>
            <a:t> </a:t>
          </a:r>
          <a:endParaRPr lang="en-US" sz="2000">
            <a:latin typeface="+mn-lt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0.82924</cdr:x>
      <cdr:y>0.93113</cdr:y>
    </cdr:from>
    <cdr:to>
      <cdr:x>0.99978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6446670" y="4079748"/>
          <a:ext cx="1325880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1400" b="1" baseline="0"/>
            <a:t> </a:t>
          </a:r>
          <a:endParaRPr lang="en-US" sz="1400" b="1"/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0.82945</cdr:x>
      <cdr:y>0.93113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6448344" y="4079748"/>
          <a:ext cx="1325880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0.80934</cdr:x>
      <cdr:y>0.93176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642988" y="4144631"/>
          <a:ext cx="1329313" cy="303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0.80934</cdr:x>
      <cdr:y>0.93176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642988" y="4144631"/>
          <a:ext cx="1329313" cy="303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0.80947</cdr:x>
      <cdr:y>0.93184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647559" y="4149584"/>
          <a:ext cx="1329313" cy="303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0.80947</cdr:x>
      <cdr:y>0.93184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647559" y="4149584"/>
          <a:ext cx="1329313" cy="303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0.78187</cdr:x>
      <cdr:y>0.9175</cdr:y>
    </cdr:from>
    <cdr:to>
      <cdr:x>1</cdr:x>
      <cdr:y>0.99548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4810" y="3550442"/>
          <a:ext cx="1329310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0.78187</cdr:x>
      <cdr:y>0.9175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4807" y="3375648"/>
          <a:ext cx="1329313" cy="303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0.78205</cdr:x>
      <cdr:y>0.92196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434809" y="4105584"/>
          <a:ext cx="1514631" cy="347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0.78205</cdr:x>
      <cdr:y>0.91462</cdr:y>
    </cdr:from>
    <cdr:to>
      <cdr:x>1</cdr:x>
      <cdr:y>0.99671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9760" y="3362046"/>
          <a:ext cx="1329288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0.78106</cdr:x>
      <cdr:y>0.91323</cdr:y>
    </cdr:from>
    <cdr:to>
      <cdr:x>0.99853</cdr:x>
      <cdr:y>0.99483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1917" y="3377318"/>
          <a:ext cx="1325880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>
              <a:latin typeface="+mn-lt"/>
            </a:rPr>
            <a:t>2010-2019</a:t>
          </a:r>
          <a:r>
            <a:rPr lang="en-US" sz="2000" baseline="0">
              <a:latin typeface="+mn-lt"/>
            </a:rPr>
            <a:t> </a:t>
          </a:r>
          <a:endParaRPr lang="en-US" sz="2000">
            <a:latin typeface="+mn-lt"/>
          </a:endParaRP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0.78205</cdr:x>
      <cdr:y>0.91742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9760" y="3372333"/>
          <a:ext cx="1329288" cy="303555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0.78205</cdr:x>
      <cdr:y>0.92196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434809" y="4105584"/>
          <a:ext cx="1514631" cy="347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0.80819</cdr:x>
      <cdr:y>0.92948</cdr:y>
    </cdr:from>
    <cdr:to>
      <cdr:x>0.99821</cdr:x>
      <cdr:y>0.99393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639149" y="4352077"/>
          <a:ext cx="1325880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0.78253</cdr:x>
      <cdr:y>0.91841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70857" y="3602700"/>
          <a:ext cx="1325880" cy="320076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>
              <a:latin typeface="+mn-lt"/>
            </a:rPr>
            <a:t>2011-2021</a:t>
          </a:r>
          <a:r>
            <a:rPr lang="en-US" sz="2000" baseline="0">
              <a:latin typeface="+mn-lt"/>
            </a:rPr>
            <a:t> </a:t>
          </a:r>
          <a:endParaRPr lang="en-US" sz="2000">
            <a:latin typeface="+mn-lt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0.7822</cdr:x>
      <cdr:y>0.92147</cdr:y>
    </cdr:from>
    <cdr:to>
      <cdr:x>1</cdr:x>
      <cdr:y>0.99951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7210" y="3562753"/>
          <a:ext cx="1327408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0.7822</cdr:x>
      <cdr:y>0.91696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7210" y="3332048"/>
          <a:ext cx="1327408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0.77995</cdr:x>
      <cdr:y>0.91696</cdr:y>
    </cdr:from>
    <cdr:to>
      <cdr:x>1</cdr:x>
      <cdr:y>0.99701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11570" y="3456671"/>
          <a:ext cx="1329292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0.77995</cdr:x>
      <cdr:y>0.91995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11570" y="3467955"/>
          <a:ext cx="1329292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0.82334</cdr:x>
      <cdr:y>0.92421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6195432" y="3689609"/>
          <a:ext cx="1329323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0.82334</cdr:x>
      <cdr:y>0.92421</cdr:y>
    </cdr:from>
    <cdr:to>
      <cdr:x>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195432" y="3679483"/>
          <a:ext cx="1329323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B1C64EA1-87D2-4B0E-BCA8-DA780AC0E8F9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D1B907C2-BCDF-4585-9D50-B4F448B06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59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907C2-BCDF-4585-9D50-B4F448B06F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74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907C2-BCDF-4585-9D50-B4F448B06F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69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907C2-BCDF-4585-9D50-B4F448B06F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53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907C2-BCDF-4585-9D50-B4F448B06FD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0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B77D2-E4C8-4A81-B76C-3D8C9AE5E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F7240-53FA-467A-ACFC-C5A064F723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A6E54-E3E8-4F6F-BFB9-A1852D25F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7DB57-60EE-4D92-B058-77C6E89C3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84389-E35B-4142-B061-A14C6EB1C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14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6B82A-1E6E-4CEE-B99B-2A33E7132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5C1FE5-AF99-4FE1-B5CF-F34325BDC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16D7E-BC53-44DB-8B31-6A74ABD21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1E536-FC39-4E2E-A6A6-CCF4AFD86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7D5D6-2C0A-4208-B8A1-6E3C4C151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54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74EC6D-42EF-402D-9C8A-DC94B80C6C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413374-AB12-4B49-8FF9-E7B5D37BF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718E5-2B4F-4400-AD13-7248B9A7E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BDFF8-8D89-45D1-9AA2-5B37E800C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EFAA4-EBD9-46D7-8902-B01677ED8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78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B4D53B-4D1D-A549-9FE6-9F01640EE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8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B4D53B-4D1D-A549-9FE6-9F01640EE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49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280671" y="1371600"/>
            <a:ext cx="11630659" cy="4885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80671" y="155448"/>
            <a:ext cx="1039977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692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2" y="1371599"/>
            <a:ext cx="5689599" cy="52120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599" y="1371599"/>
            <a:ext cx="5676900" cy="52120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04802" y="155448"/>
            <a:ext cx="1039977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654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2" y="1371599"/>
            <a:ext cx="56917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2" y="2011361"/>
            <a:ext cx="5691716" cy="42326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371599"/>
            <a:ext cx="56811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011361"/>
            <a:ext cx="5681132" cy="42326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04802" y="155448"/>
            <a:ext cx="1039977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280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74678" y="155448"/>
            <a:ext cx="1039977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384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1850312" y="4917065"/>
            <a:ext cx="10370376" cy="273913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 spc="60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endParaRPr lang="en-US" sz="2100" spc="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 userDrawn="1"/>
        </p:nvSpPr>
        <p:spPr>
          <a:xfrm>
            <a:off x="1821624" y="5238980"/>
            <a:ext cx="10140879" cy="10865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 spc="60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endParaRPr lang="en-US" sz="3200" spc="0" dirty="0">
              <a:solidFill>
                <a:srgbClr val="D72025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358587" y="1779981"/>
            <a:ext cx="2022439" cy="2639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 spc="60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endParaRPr lang="en-US" sz="1200" spc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E4835-B90E-1848-9C2D-60BBC98924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938F2F4-D1DF-BD4C-9E7D-62297B225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091" y="4324580"/>
            <a:ext cx="962235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78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2F5D4-5234-4FED-B8C2-227F5F007469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8AE3-3F31-4965-808C-97B8D93D5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25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D6B19-EAF1-40BC-88A8-7247398D3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A4C6D-52BC-485E-BE31-DAACA7D71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3D566-FC7C-484A-AD6A-9E7BF4A2E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B33C9-F423-4A8C-8340-17EC0F23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ED6F8-A02A-43EE-858B-651C901D5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0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5B857-B5BA-4C4E-A4AE-0FF84BEC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C5E9-FC08-41B0-BBB6-EBFE4EC3C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BC3F1-3BAE-405E-B84B-B5F5952AD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AD879-8A86-46F1-B504-7706BFA93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E9A3B-86FD-4771-A1F8-D26ACDDA4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06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D12DD-E2C1-4126-B973-8C872A3AD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FBB75-D845-4E57-9588-5BFF59DA55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6730D5-474B-4F59-8786-A4096496D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B16F2C-F4CB-40BF-A319-3DBF67117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C583F-15B9-4647-99A4-9FD2DC215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D6C35-1228-4465-9B2B-DF69AE4F6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37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0F4B7-3F84-4ABD-A7AB-EE2811E77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7757E-E761-4C01-B6A4-7627A2E82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62A55-2A4E-42D4-9741-C571D6509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04B62C-DB7C-42DB-8341-ED8A092CD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93EF2A-AB46-47EF-82A7-29C5356D0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68D03B-2230-4B85-B5FD-B1DA2B276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311445-A889-4298-8F92-425AFCB16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2EF4D8-CB11-45DA-94F8-44B1C62B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53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60D7C-8391-41E5-9202-0B17BA937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F719B3-D6C9-427E-90B9-5BE8201F8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A796F4-0068-4EF5-AFCC-B2B99DC72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E0C2E3-716C-4526-8AB5-69F45C964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66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935D8F-9424-4237-BD06-95DDB313E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407722-E2E6-4560-9EED-EF53FA179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26B1B-FFA8-4E35-AB92-79951AC13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94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F77AF-1CFF-48EB-8DF5-DAD372A8D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B4B63-8098-4118-9A7C-D35DCEA5C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A712F-C437-4C24-82F7-90A5B7B50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C290E-EDE1-489F-9C41-3C082DC3A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C67D8F-4595-4B75-83AE-D3DC5146C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E4C0B-1C9B-451B-A2D4-3D0A0779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57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424AD-98CB-42E6-AA49-24102AA5A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4CC492-96BE-4572-BB0E-CF24B50AE4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AE2ACB-AF42-4AD3-9D4D-B56FB55F8C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8A5F2B-5DCF-4636-AF7B-287242009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C5693C-1CCC-492D-A51A-C34BC7535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4A9F1C-BF02-4008-A20C-D9853206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95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D49C59-D268-4D39-BB54-C0CCF78D4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882F04-C8EB-4344-B83D-987609723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EEE1F-7185-4AB8-8082-B087CF2A47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642F9-10D1-43B4-B973-254F5884AB6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1727F-BEDD-4892-811F-64D95FDD7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ECE7B-9032-49A2-8287-3B6FBE262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6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43BC32-8FCB-F249-8722-4A031A16E2F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0671" y="1371600"/>
            <a:ext cx="11630659" cy="4848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0672" y="152401"/>
            <a:ext cx="1162523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81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spc="0">
          <a:solidFill>
            <a:schemeClr val="bg1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93964" y="4414415"/>
            <a:ext cx="11887200" cy="9750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 spc="60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800" b="1" spc="0" dirty="0">
                <a:solidFill>
                  <a:schemeClr val="tx1"/>
                </a:solidFill>
                <a:latin typeface="Franklin Gothic Medium" panose="020B0603020102020204" pitchFamily="34" charset="0"/>
                <a:ea typeface="Arial" charset="0"/>
                <a:cs typeface="Arial" charset="0"/>
              </a:rPr>
              <a:t>Primary Emphasis Area: Young Driver Related Crashes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21DBAA2-96F1-EA44-AC15-67FDFB3C5899}"/>
              </a:ext>
            </a:extLst>
          </p:cNvPr>
          <p:cNvSpPr txBox="1">
            <a:spLocks/>
          </p:cNvSpPr>
          <p:nvPr/>
        </p:nvSpPr>
        <p:spPr>
          <a:xfrm>
            <a:off x="4534080" y="6001756"/>
            <a:ext cx="3608434" cy="608050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 spc="60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endParaRPr lang="en-US" sz="1600" spc="0" dirty="0">
              <a:solidFill>
                <a:schemeClr val="bg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26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Young Driver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14309" y="6256338"/>
            <a:ext cx="547769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600" baseline="30000" dirty="0">
                <a:solidFill>
                  <a:prstClr val="black"/>
                </a:solidFill>
              </a:rPr>
              <a:t>*Data represents those who died or were seriously injured as a result of a Young Driver crash (a crash involving at least one Young Driver age 14 to 20 years)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7033914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85422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Young Driver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14309" y="6256338"/>
            <a:ext cx="547769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600" baseline="30000" dirty="0">
                <a:solidFill>
                  <a:prstClr val="black"/>
                </a:solidFill>
              </a:rPr>
              <a:t>*Data represents those who died or were seriously injured as a result of a Young Driver crash (a crash involving at least one Young Driver age 14 to 20 years)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4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8761755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6721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Young Driver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14309" y="6256338"/>
            <a:ext cx="547769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600" baseline="30000" dirty="0">
                <a:solidFill>
                  <a:prstClr val="black"/>
                </a:solidFill>
              </a:rPr>
              <a:t>*Data represents those who died or were seriously injured as a result of a Young Driver crash (a crash involving at least one Young Driver age 14 to 20 years)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7319761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9269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Young Driver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14309" y="6256338"/>
            <a:ext cx="547769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600" baseline="30000" dirty="0">
                <a:solidFill>
                  <a:prstClr val="black"/>
                </a:solidFill>
              </a:rPr>
              <a:t>*Data represents those who died or were seriously injured as a result of a Young Driver crash (a crash involving at least one Young Driver age 14 to 20 years)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5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7952237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3716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Young Driver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14309" y="6256338"/>
            <a:ext cx="547769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600" baseline="30000" dirty="0">
                <a:solidFill>
                  <a:prstClr val="black"/>
                </a:solidFill>
              </a:rPr>
              <a:t>*Data represents those who died or were seriously injured as a result of a Young Driver crash (a crash involving at least one Young Driver age 14 to 20 years) 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0000000-0008-0000-06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6593854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20106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Young Driver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14309" y="6256338"/>
            <a:ext cx="547769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600" baseline="30000" dirty="0">
                <a:solidFill>
                  <a:prstClr val="black"/>
                </a:solidFill>
              </a:rPr>
              <a:t>*Data represents those who died or were seriously injured as a result of a Young Driver crash (a crash involving at least one Young Driver age 14 to 20 years) 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0000000-0008-0000-06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086583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96040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Young Driver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14309" y="6256338"/>
            <a:ext cx="547769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600" baseline="30000" dirty="0">
                <a:solidFill>
                  <a:prstClr val="black"/>
                </a:solidFill>
              </a:rPr>
              <a:t>*Data represents those who died or were seriously injured as a result of a Young Driver crash (a crash involving at least one Young Driver age 14 to 20 years) 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328506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1905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Young Driver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14309" y="6256338"/>
            <a:ext cx="547769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600" baseline="30000" dirty="0">
                <a:solidFill>
                  <a:prstClr val="black"/>
                </a:solidFill>
              </a:rPr>
              <a:t>*Data represents those who died or were seriously injured as a result of a Young Driver crash (a crash involving at least one Young Driver age 14 to 20 years) 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00000000-0008-0000-0700-000004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9799255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9921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Young Driver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14309" y="6256338"/>
            <a:ext cx="547769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600" baseline="30000" dirty="0">
                <a:solidFill>
                  <a:prstClr val="black"/>
                </a:solidFill>
              </a:rPr>
              <a:t>*Data represents those who died or were seriously injured as a result of a Young Driver crash (a crash involving at least one Young Driver age 14 to 20 years) 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1585172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00843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Young Driver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14309" y="6256338"/>
            <a:ext cx="547769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600" baseline="30000" dirty="0">
                <a:solidFill>
                  <a:prstClr val="black"/>
                </a:solidFill>
              </a:rPr>
              <a:t>*Data represents those who died or were seriously injured as a result of a Young Driver crash (a crash involving at least one Young Driver age 14 to 20 years)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8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5192729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0825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Young Driver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baseline="30000" dirty="0"/>
          </a:p>
        </p:txBody>
      </p:sp>
      <p:sp>
        <p:nvSpPr>
          <p:cNvPr id="2" name="TextBox 1"/>
          <p:cNvSpPr txBox="1"/>
          <p:nvPr/>
        </p:nvSpPr>
        <p:spPr>
          <a:xfrm>
            <a:off x="6653348" y="6355298"/>
            <a:ext cx="553865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600" baseline="30000" dirty="0">
                <a:solidFill>
                  <a:prstClr val="black"/>
                </a:solidFill>
              </a:rPr>
              <a:t>*Data represents those who died or were seriously injured as a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baseline="30000" dirty="0">
                <a:solidFill>
                  <a:prstClr val="black"/>
                </a:solidFill>
              </a:rPr>
              <a:t>result of a Young Driver crash</a:t>
            </a:r>
          </a:p>
          <a:p>
            <a:pPr lvl="0" algn="r"/>
            <a:r>
              <a:rPr lang="en-US" sz="1600" baseline="30000" dirty="0">
                <a:solidFill>
                  <a:prstClr val="black"/>
                </a:solidFill>
              </a:rPr>
              <a:t> (a crash involving at least one Young Driver age 14 to 20 years) 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00000000-0008-0000-0000-000009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1567620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26367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Young Driver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14309" y="6256338"/>
            <a:ext cx="547769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600" baseline="30000" dirty="0">
                <a:solidFill>
                  <a:prstClr val="black"/>
                </a:solidFill>
              </a:rPr>
              <a:t>*Data represents those who died or were seriously injured as a result of a Young Driver crash (a crash involving at least one Young Driver age 14 to 20 years) 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6998139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44785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Young Driver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14309" y="6256338"/>
            <a:ext cx="547769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600" baseline="30000" dirty="0">
                <a:solidFill>
                  <a:prstClr val="black"/>
                </a:solidFill>
              </a:rPr>
              <a:t>*Data represents those who died or were seriously injured as a result of a Young Driver crash (a crash involving at least one Young Driver age 14 to 20 years) 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0000000-0008-0000-09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4861567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67513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Young Driver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14309" y="6256338"/>
            <a:ext cx="547769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600" baseline="30000" dirty="0">
                <a:solidFill>
                  <a:prstClr val="black"/>
                </a:solidFill>
              </a:rPr>
              <a:t>*Data represents those who died or were seriously injured as a result of a Young Driver crash (a crash involving at least one Young Driver age 14 to 20 years) 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00000000-0008-0000-0A00-000007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6547732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92431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Young Driver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14309" y="6256338"/>
            <a:ext cx="547769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600" baseline="30000" dirty="0">
                <a:solidFill>
                  <a:prstClr val="black"/>
                </a:solidFill>
              </a:rPr>
              <a:t>*Data represents those who died or were seriously injured as a result of a Young Driver crash (a crash involving at least one Young Driver age 14 to 20 years) 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00000000-0008-0000-0A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321778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7584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6112" y="155448"/>
            <a:ext cx="10399776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Young Driver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936172" y="6729760"/>
            <a:ext cx="3255828" cy="256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aseline="30000" dirty="0"/>
              <a:t>**Officer suspected alcohol and/or drug involvement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18515" y="6209734"/>
            <a:ext cx="557348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aseline="30000" dirty="0"/>
              <a:t>*Data represents those who died or were seriously injured as a</a:t>
            </a:r>
            <a:r>
              <a:rPr lang="en-US" sz="1600" dirty="0"/>
              <a:t> </a:t>
            </a:r>
            <a:r>
              <a:rPr lang="en-US" sz="1600" baseline="30000" dirty="0"/>
              <a:t>result of a Young Driver crash</a:t>
            </a:r>
          </a:p>
          <a:p>
            <a:pPr algn="r"/>
            <a:r>
              <a:rPr lang="en-US" sz="1600" baseline="30000" dirty="0"/>
              <a:t> (a crash involving at least one Young Driver age 14 to 20 years)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000000-0008-0000-0B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9518367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84266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6112" y="155448"/>
            <a:ext cx="10399776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Young Driver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36173" y="6676966"/>
            <a:ext cx="3255828" cy="256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aseline="30000" dirty="0"/>
              <a:t>**Officer suspected alcohol and/or drug involvement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14309" y="6256338"/>
            <a:ext cx="547769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600" baseline="30000" dirty="0">
                <a:solidFill>
                  <a:prstClr val="black"/>
                </a:solidFill>
              </a:rPr>
              <a:t>*Data represents those who died or were seriously injured as a result of a Young Driver crash (a crash involving at least one Young Driver age 14 to 20 years) 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00000000-0008-0000-0B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7530741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20937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46161" y="155448"/>
            <a:ext cx="10498942" cy="9144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Young Driver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14309" y="6256338"/>
            <a:ext cx="547769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600" baseline="30000" dirty="0">
                <a:solidFill>
                  <a:prstClr val="black"/>
                </a:solidFill>
              </a:rPr>
              <a:t>*Data represents those who died or were seriously injured as a result of a Young Driver crash (a crash involving at least one Young Driver age 14 to 20 years) 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0000000-0008-0000-0C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1515188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3578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Young Driver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14309" y="6256338"/>
            <a:ext cx="547769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600" baseline="30000" dirty="0">
                <a:solidFill>
                  <a:prstClr val="black"/>
                </a:solidFill>
              </a:rPr>
              <a:t>*Data represents those who died or were seriously injured as a result of a Young Driver crash (a crash involving at least one Young Driver age 14 to 20 years)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000000-0008-0000-0C00-000004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936311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02627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Young Driver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10683566" y="6609806"/>
            <a:ext cx="184731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en-US" sz="2000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6662057" y="6437372"/>
            <a:ext cx="5529943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aseline="30000" dirty="0"/>
              <a:t>*Data represents those who died or were seriously injured as a result of a Young Driver crash (a crash involving at least one Young Driver age 14 to 20 years) 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0000000-0008-0000-0000-00000C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1653008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09711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Young Driver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6714309" y="6256338"/>
            <a:ext cx="547769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600" baseline="30000" dirty="0">
                <a:solidFill>
                  <a:prstClr val="black"/>
                </a:solidFill>
              </a:rPr>
              <a:t>*Data represents those who died or were seriously injured as a result of a Young Driver crash (a crash involving at least one Young Driver age 14 to 20 years)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000000-0008-0000-0000-00000E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6134988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76553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Young Driver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14309" y="6256338"/>
            <a:ext cx="547769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600" baseline="30000" dirty="0">
                <a:solidFill>
                  <a:prstClr val="black"/>
                </a:solidFill>
              </a:rPr>
              <a:t>*Data represents those who died or were seriously injured as a result of a Young Driver crash (a crash involving at least one Young Driver age 14 to 20 years)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0430238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51487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Young Driver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14309" y="6256338"/>
            <a:ext cx="547769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600" baseline="30000" dirty="0">
                <a:solidFill>
                  <a:prstClr val="black"/>
                </a:solidFill>
              </a:rPr>
              <a:t>*Data represents those who died or were seriously injured as a result of a Young Driver crash (a crash involving at least one Young Driver age 14 to 20 years) </a:t>
            </a: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9171983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4546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Young Driver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200-000004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1970443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14309" y="6256338"/>
            <a:ext cx="547769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600" baseline="30000" dirty="0">
                <a:solidFill>
                  <a:prstClr val="black"/>
                </a:solidFill>
              </a:rPr>
              <a:t>*Data represents those who died or were seriously injured as a result of a Young Driver crash (a crash involving at least one Young Driver age 14 to 20 years) 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0000000-0008-0000-02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3407587"/>
              </p:ext>
            </p:extLst>
          </p:nvPr>
        </p:nvGraphicFramePr>
        <p:xfrm>
          <a:off x="280987" y="1124712"/>
          <a:ext cx="11630025" cy="5131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04271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Young Driver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14309" y="6256338"/>
            <a:ext cx="547769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600" baseline="30000" dirty="0">
                <a:solidFill>
                  <a:prstClr val="black"/>
                </a:solidFill>
              </a:rPr>
              <a:t>*Data represents those who died or were seriously injured as a result of a Young Driver crash (a crash involving at least one Young Driver age 14 to 20 years) 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9557604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6698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55448"/>
            <a:ext cx="1219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spc="0">
                <a:solidFill>
                  <a:schemeClr val="bg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Young Driver</a:t>
            </a:r>
            <a:r>
              <a:rPr lang="en-US" sz="4400" b="1" baseline="30000" dirty="0">
                <a:solidFill>
                  <a:prstClr val="white"/>
                </a:solidFill>
                <a:ea typeface="Arial" charset="0"/>
                <a:cs typeface="Arial" charset="0"/>
              </a:rPr>
              <a:t>*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14309" y="6256338"/>
            <a:ext cx="547769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600" baseline="30000" dirty="0">
                <a:solidFill>
                  <a:prstClr val="black"/>
                </a:solidFill>
              </a:rPr>
              <a:t>*Data represents those who died or were seriously injured as a result of a Young Driver crash (a crash involving at least one Young Driver age 14 to 20 years) 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0000000-0008-0000-0300-000004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1767248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1357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r">
          <a:defRPr sz="2000" baseline="30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0830_Workshop_Template" id="{AEEF2FE5-ED47-4447-8FF9-5A0A76094FBE}" vid="{5642728F-2307-FC48-A8F6-0EFFF677CB4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4934</TotalTime>
  <Words>1146</Words>
  <Application>Microsoft Office PowerPoint</Application>
  <PresentationFormat>Widescreen</PresentationFormat>
  <Paragraphs>89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Franklin Gothic Book</vt:lpstr>
      <vt:lpstr>Franklin Gothic Demi</vt:lpstr>
      <vt:lpstr>Franklin Gothic Medium</vt:lpstr>
      <vt:lpstr>Franklin Gothic Medium Cond</vt:lpstr>
      <vt:lpstr>Office Theme</vt:lpstr>
      <vt:lpstr>1_Office Theme</vt:lpstr>
      <vt:lpstr>PowerPoint Presentation</vt:lpstr>
      <vt:lpstr>Primary Emphasis Area: Young Driver*</vt:lpstr>
      <vt:lpstr>Primary Emphasis Area: Young Driver*</vt:lpstr>
      <vt:lpstr>Primary Emphasis Area: Young Driver*</vt:lpstr>
      <vt:lpstr>Primary Emphasis Area: Young Driver*</vt:lpstr>
      <vt:lpstr>Primary Emphasis Area: Young Driver*</vt:lpstr>
      <vt:lpstr>Primary Emphasis Area: Young Driver*</vt:lpstr>
      <vt:lpstr>Primary Emphasis Area: Young Driver*</vt:lpstr>
      <vt:lpstr>PowerPoint Presentation</vt:lpstr>
      <vt:lpstr>Primary Emphasis Area: Young Driver*</vt:lpstr>
      <vt:lpstr>Primary Emphasis Area: Young Driver*</vt:lpstr>
      <vt:lpstr>Primary Emphasis Area: Young Driver*</vt:lpstr>
      <vt:lpstr>Primary Emphasis Area: Young Driver*</vt:lpstr>
      <vt:lpstr>Primary Emphasis Area: Young Driver*</vt:lpstr>
      <vt:lpstr>Primary Emphasis Area: Young Driver*</vt:lpstr>
      <vt:lpstr>Primary Emphasis Area: Young Driver*</vt:lpstr>
      <vt:lpstr>Primary Emphasis Area: Young Driver*</vt:lpstr>
      <vt:lpstr>Primary Emphasis Area: Young Driver*</vt:lpstr>
      <vt:lpstr>Primary Emphasis Area: Young Driver*</vt:lpstr>
      <vt:lpstr>Primary Emphasis Area: Young Driver*</vt:lpstr>
      <vt:lpstr>Primary Emphasis Area: Young Driver*</vt:lpstr>
      <vt:lpstr>Primary Emphasis Area: Young Driver*</vt:lpstr>
      <vt:lpstr>Primary Emphasis Area: Young Driver*</vt:lpstr>
      <vt:lpstr>Primary Emphasis Area: Young Driver*</vt:lpstr>
      <vt:lpstr>Primary Emphasis Area: Young Driver*</vt:lpstr>
      <vt:lpstr>Primary Emphasis Area: Young Driver*</vt:lpstr>
      <vt:lpstr>Primary Emphasis Area: Young Driver*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Mongeon, Karin L.</dc:creator>
  <cp:lastModifiedBy>Mongeon, Karin L.</cp:lastModifiedBy>
  <cp:revision>267</cp:revision>
  <cp:lastPrinted>2019-12-02T22:35:51Z</cp:lastPrinted>
  <dcterms:created xsi:type="dcterms:W3CDTF">2019-10-22T16:13:44Z</dcterms:created>
  <dcterms:modified xsi:type="dcterms:W3CDTF">2022-05-16T16:23:14Z</dcterms:modified>
</cp:coreProperties>
</file>