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"/>
  </p:notesMasterIdLst>
  <p:handoutMasterIdLst>
    <p:handoutMasterId r:id="rId5"/>
  </p:handoutMasterIdLst>
  <p:sldIdLst>
    <p:sldId id="394" r:id="rId2"/>
    <p:sldId id="395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30000"/>
      </a:spcBef>
      <a:spcAft>
        <a:spcPct val="0"/>
      </a:spcAft>
      <a:defRPr sz="1600" b="1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b="1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600" b="1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600" b="1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600" b="1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0000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pos="28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6699FF"/>
    <a:srgbClr val="008000"/>
    <a:srgbClr val="0066FF"/>
    <a:srgbClr val="FFFF00"/>
    <a:srgbClr val="FF3300"/>
    <a:srgbClr val="B2B2B2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0" autoAdjust="0"/>
    <p:restoredTop sz="99507" autoAdjust="0"/>
  </p:normalViewPr>
  <p:slideViewPr>
    <p:cSldViewPr snapToGrid="0">
      <p:cViewPr varScale="1">
        <p:scale>
          <a:sx n="92" d="100"/>
          <a:sy n="92" d="100"/>
        </p:scale>
        <p:origin x="341" y="72"/>
      </p:cViewPr>
      <p:guideLst>
        <p:guide orient="horz" pos="2166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68"/>
    </p:cViewPr>
  </p:sorterViewPr>
  <p:notesViewPr>
    <p:cSldViewPr snapToGrid="0">
      <p:cViewPr>
        <p:scale>
          <a:sx n="75" d="100"/>
          <a:sy n="75" d="100"/>
        </p:scale>
        <p:origin x="-175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90912073490807E-2"/>
          <c:y val="8.0875965201838734E-2"/>
          <c:w val="0.92534036802490938"/>
          <c:h val="0.862686771020681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Primary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bg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Sheet1!$A$2:$A$52</c:f>
              <c:strCache>
                <c:ptCount val="51"/>
                <c:pt idx="0">
                  <c:v>HI</c:v>
                </c:pt>
                <c:pt idx="1">
                  <c:v>GA</c:v>
                </c:pt>
                <c:pt idx="2">
                  <c:v>CA</c:v>
                </c:pt>
                <c:pt idx="3">
                  <c:v>OR</c:v>
                </c:pt>
                <c:pt idx="4">
                  <c:v>DC</c:v>
                </c:pt>
                <c:pt idx="5">
                  <c:v>IL</c:v>
                </c:pt>
                <c:pt idx="6">
                  <c:v>NJ</c:v>
                </c:pt>
                <c:pt idx="7">
                  <c:v>IA</c:v>
                </c:pt>
                <c:pt idx="8">
                  <c:v>IN</c:v>
                </c:pt>
                <c:pt idx="9">
                  <c:v>MI</c:v>
                </c:pt>
                <c:pt idx="10">
                  <c:v>WA</c:v>
                </c:pt>
                <c:pt idx="11">
                  <c:v>NY</c:v>
                </c:pt>
                <c:pt idx="12">
                  <c:v>DE</c:v>
                </c:pt>
                <c:pt idx="13">
                  <c:v>MN</c:v>
                </c:pt>
                <c:pt idx="14">
                  <c:v>CT</c:v>
                </c:pt>
                <c:pt idx="15">
                  <c:v>NV</c:v>
                </c:pt>
                <c:pt idx="16">
                  <c:v>AL</c:v>
                </c:pt>
                <c:pt idx="17">
                  <c:v>AK</c:v>
                </c:pt>
                <c:pt idx="18">
                  <c:v>NC</c:v>
                </c:pt>
                <c:pt idx="19">
                  <c:v>TX</c:v>
                </c:pt>
                <c:pt idx="20">
                  <c:v>TN</c:v>
                </c:pt>
                <c:pt idx="21">
                  <c:v>FL</c:v>
                </c:pt>
                <c:pt idx="22">
                  <c:v>WV</c:v>
                </c:pt>
                <c:pt idx="23">
                  <c:v>MD</c:v>
                </c:pt>
                <c:pt idx="24">
                  <c:v>NM</c:v>
                </c:pt>
                <c:pt idx="25">
                  <c:v>KY</c:v>
                </c:pt>
                <c:pt idx="26">
                  <c:v>VT</c:v>
                </c:pt>
                <c:pt idx="27">
                  <c:v>SC</c:v>
                </c:pt>
                <c:pt idx="28">
                  <c:v>WI</c:v>
                </c:pt>
                <c:pt idx="29">
                  <c:v>UT</c:v>
                </c:pt>
                <c:pt idx="30">
                  <c:v>RI</c:v>
                </c:pt>
                <c:pt idx="31">
                  <c:v>ME</c:v>
                </c:pt>
                <c:pt idx="32">
                  <c:v>PA</c:v>
                </c:pt>
                <c:pt idx="33">
                  <c:v>MO</c:v>
                </c:pt>
                <c:pt idx="34">
                  <c:v>LA</c:v>
                </c:pt>
                <c:pt idx="35">
                  <c:v>MT</c:v>
                </c:pt>
                <c:pt idx="36">
                  <c:v>CO</c:v>
                </c:pt>
                <c:pt idx="37">
                  <c:v>WY</c:v>
                </c:pt>
                <c:pt idx="38">
                  <c:v>AZ</c:v>
                </c:pt>
                <c:pt idx="39">
                  <c:v>OK</c:v>
                </c:pt>
                <c:pt idx="40">
                  <c:v>NE</c:v>
                </c:pt>
                <c:pt idx="41">
                  <c:v>ID</c:v>
                </c:pt>
                <c:pt idx="42">
                  <c:v>OH</c:v>
                </c:pt>
                <c:pt idx="43">
                  <c:v>VA</c:v>
                </c:pt>
                <c:pt idx="44">
                  <c:v>KS</c:v>
                </c:pt>
                <c:pt idx="45">
                  <c:v>ND</c:v>
                </c:pt>
                <c:pt idx="46">
                  <c:v>MA</c:v>
                </c:pt>
                <c:pt idx="47">
                  <c:v>MS</c:v>
                </c:pt>
                <c:pt idx="48">
                  <c:v>SD</c:v>
                </c:pt>
                <c:pt idx="49">
                  <c:v>AR</c:v>
                </c:pt>
                <c:pt idx="50">
                  <c:v>NH</c:v>
                </c:pt>
              </c:strCache>
            </c:strRef>
          </c:cat>
          <c:val>
            <c:numRef>
              <c:f>Sheet1!$B$2:$B$52</c:f>
              <c:numCache>
                <c:formatCode>0.0%</c:formatCode>
                <c:ptCount val="51"/>
                <c:pt idx="0">
                  <c:v>0.97799999999999998</c:v>
                </c:pt>
                <c:pt idx="1">
                  <c:v>0.96299999999999997</c:v>
                </c:pt>
                <c:pt idx="2">
                  <c:v>0.95899999999999996</c:v>
                </c:pt>
                <c:pt idx="3">
                  <c:v>0.95799999999999996</c:v>
                </c:pt>
                <c:pt idx="4">
                  <c:v>0.95099999999999996</c:v>
                </c:pt>
                <c:pt idx="5">
                  <c:v>0.94599999999999995</c:v>
                </c:pt>
                <c:pt idx="6">
                  <c:v>0.94499999999999995</c:v>
                </c:pt>
                <c:pt idx="7">
                  <c:v>0.93899999999999995</c:v>
                </c:pt>
                <c:pt idx="8">
                  <c:v>0.93400000000000005</c:v>
                </c:pt>
                <c:pt idx="9">
                  <c:v>0.93400000000000005</c:v>
                </c:pt>
                <c:pt idx="10">
                  <c:v>0.93200000000000005</c:v>
                </c:pt>
                <c:pt idx="11">
                  <c:v>0.92900000000000005</c:v>
                </c:pt>
                <c:pt idx="12">
                  <c:v>0.92400000000000004</c:v>
                </c:pt>
                <c:pt idx="13">
                  <c:v>0.92400000000000004</c:v>
                </c:pt>
                <c:pt idx="14">
                  <c:v>0.92100000000000004</c:v>
                </c:pt>
                <c:pt idx="16">
                  <c:v>0.91800000000000004</c:v>
                </c:pt>
                <c:pt idx="17">
                  <c:v>0.91600000000000004</c:v>
                </c:pt>
                <c:pt idx="18">
                  <c:v>0.91300000000000003</c:v>
                </c:pt>
                <c:pt idx="19">
                  <c:v>0.91300000000000003</c:v>
                </c:pt>
                <c:pt idx="20">
                  <c:v>0.90900000000000003</c:v>
                </c:pt>
                <c:pt idx="21">
                  <c:v>0.90600000000000003</c:v>
                </c:pt>
                <c:pt idx="22">
                  <c:v>0.90500000000000003</c:v>
                </c:pt>
                <c:pt idx="23">
                  <c:v>0.90300000000000002</c:v>
                </c:pt>
                <c:pt idx="24">
                  <c:v>0.90200000000000002</c:v>
                </c:pt>
                <c:pt idx="25">
                  <c:v>0.89900000000000002</c:v>
                </c:pt>
                <c:pt idx="27">
                  <c:v>0.89700000000000002</c:v>
                </c:pt>
                <c:pt idx="28">
                  <c:v>0.89300000000000002</c:v>
                </c:pt>
                <c:pt idx="29">
                  <c:v>0.89</c:v>
                </c:pt>
                <c:pt idx="30">
                  <c:v>0.88800000000000001</c:v>
                </c:pt>
                <c:pt idx="31">
                  <c:v>0.88500000000000001</c:v>
                </c:pt>
                <c:pt idx="34">
                  <c:v>0.86899999999999999</c:v>
                </c:pt>
                <c:pt idx="39">
                  <c:v>0.85599999999999998</c:v>
                </c:pt>
                <c:pt idx="44">
                  <c:v>0.84</c:v>
                </c:pt>
                <c:pt idx="47">
                  <c:v>0.80200000000000005</c:v>
                </c:pt>
                <c:pt idx="49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66-4C50-BBA9-E78F279E48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Secondary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bg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Sheet1!$A$2:$A$52</c:f>
              <c:strCache>
                <c:ptCount val="51"/>
                <c:pt idx="0">
                  <c:v>HI</c:v>
                </c:pt>
                <c:pt idx="1">
                  <c:v>GA</c:v>
                </c:pt>
                <c:pt idx="2">
                  <c:v>CA</c:v>
                </c:pt>
                <c:pt idx="3">
                  <c:v>OR</c:v>
                </c:pt>
                <c:pt idx="4">
                  <c:v>DC</c:v>
                </c:pt>
                <c:pt idx="5">
                  <c:v>IL</c:v>
                </c:pt>
                <c:pt idx="6">
                  <c:v>NJ</c:v>
                </c:pt>
                <c:pt idx="7">
                  <c:v>IA</c:v>
                </c:pt>
                <c:pt idx="8">
                  <c:v>IN</c:v>
                </c:pt>
                <c:pt idx="9">
                  <c:v>MI</c:v>
                </c:pt>
                <c:pt idx="10">
                  <c:v>WA</c:v>
                </c:pt>
                <c:pt idx="11">
                  <c:v>NY</c:v>
                </c:pt>
                <c:pt idx="12">
                  <c:v>DE</c:v>
                </c:pt>
                <c:pt idx="13">
                  <c:v>MN</c:v>
                </c:pt>
                <c:pt idx="14">
                  <c:v>CT</c:v>
                </c:pt>
                <c:pt idx="15">
                  <c:v>NV</c:v>
                </c:pt>
                <c:pt idx="16">
                  <c:v>AL</c:v>
                </c:pt>
                <c:pt idx="17">
                  <c:v>AK</c:v>
                </c:pt>
                <c:pt idx="18">
                  <c:v>NC</c:v>
                </c:pt>
                <c:pt idx="19">
                  <c:v>TX</c:v>
                </c:pt>
                <c:pt idx="20">
                  <c:v>TN</c:v>
                </c:pt>
                <c:pt idx="21">
                  <c:v>FL</c:v>
                </c:pt>
                <c:pt idx="22">
                  <c:v>WV</c:v>
                </c:pt>
                <c:pt idx="23">
                  <c:v>MD</c:v>
                </c:pt>
                <c:pt idx="24">
                  <c:v>NM</c:v>
                </c:pt>
                <c:pt idx="25">
                  <c:v>KY</c:v>
                </c:pt>
                <c:pt idx="26">
                  <c:v>VT</c:v>
                </c:pt>
                <c:pt idx="27">
                  <c:v>SC</c:v>
                </c:pt>
                <c:pt idx="28">
                  <c:v>WI</c:v>
                </c:pt>
                <c:pt idx="29">
                  <c:v>UT</c:v>
                </c:pt>
                <c:pt idx="30">
                  <c:v>RI</c:v>
                </c:pt>
                <c:pt idx="31">
                  <c:v>ME</c:v>
                </c:pt>
                <c:pt idx="32">
                  <c:v>PA</c:v>
                </c:pt>
                <c:pt idx="33">
                  <c:v>MO</c:v>
                </c:pt>
                <c:pt idx="34">
                  <c:v>LA</c:v>
                </c:pt>
                <c:pt idx="35">
                  <c:v>MT</c:v>
                </c:pt>
                <c:pt idx="36">
                  <c:v>CO</c:v>
                </c:pt>
                <c:pt idx="37">
                  <c:v>WY</c:v>
                </c:pt>
                <c:pt idx="38">
                  <c:v>AZ</c:v>
                </c:pt>
                <c:pt idx="39">
                  <c:v>OK</c:v>
                </c:pt>
                <c:pt idx="40">
                  <c:v>NE</c:v>
                </c:pt>
                <c:pt idx="41">
                  <c:v>ID</c:v>
                </c:pt>
                <c:pt idx="42">
                  <c:v>OH</c:v>
                </c:pt>
                <c:pt idx="43">
                  <c:v>VA</c:v>
                </c:pt>
                <c:pt idx="44">
                  <c:v>KS</c:v>
                </c:pt>
                <c:pt idx="45">
                  <c:v>ND</c:v>
                </c:pt>
                <c:pt idx="46">
                  <c:v>MA</c:v>
                </c:pt>
                <c:pt idx="47">
                  <c:v>MS</c:v>
                </c:pt>
                <c:pt idx="48">
                  <c:v>SD</c:v>
                </c:pt>
                <c:pt idx="49">
                  <c:v>AR</c:v>
                </c:pt>
                <c:pt idx="50">
                  <c:v>NH</c:v>
                </c:pt>
              </c:strCache>
            </c:strRef>
          </c:cat>
          <c:val>
            <c:numRef>
              <c:f>Sheet1!$C$2:$C$52</c:f>
              <c:numCache>
                <c:formatCode>0.0%</c:formatCode>
                <c:ptCount val="51"/>
                <c:pt idx="15">
                  <c:v>0.91900000000000004</c:v>
                </c:pt>
                <c:pt idx="26">
                  <c:v>0.89800000000000002</c:v>
                </c:pt>
                <c:pt idx="32">
                  <c:v>0.88500000000000001</c:v>
                </c:pt>
                <c:pt idx="33">
                  <c:v>0.871</c:v>
                </c:pt>
                <c:pt idx="35">
                  <c:v>0.86599999999999999</c:v>
                </c:pt>
                <c:pt idx="36">
                  <c:v>0.86299999999999999</c:v>
                </c:pt>
                <c:pt idx="37">
                  <c:v>0.86299999999999999</c:v>
                </c:pt>
                <c:pt idx="38">
                  <c:v>0.85899999999999999</c:v>
                </c:pt>
                <c:pt idx="40">
                  <c:v>0.85499999999999998</c:v>
                </c:pt>
                <c:pt idx="41">
                  <c:v>0.85399999999999998</c:v>
                </c:pt>
                <c:pt idx="42">
                  <c:v>0.84899999999999998</c:v>
                </c:pt>
                <c:pt idx="43">
                  <c:v>0.84099999999999997</c:v>
                </c:pt>
                <c:pt idx="45">
                  <c:v>0.82499999999999996</c:v>
                </c:pt>
                <c:pt idx="46">
                  <c:v>0.81599999999999995</c:v>
                </c:pt>
                <c:pt idx="48">
                  <c:v>0.78900000000000003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66-4C50-BBA9-E78F279E48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Adult Seat Belt Law </c:v>
                </c:pt>
              </c:strCache>
            </c:strRef>
          </c:tx>
          <c:spPr>
            <a:solidFill>
              <a:srgbClr val="FF0000"/>
            </a:solidFill>
            <a:ln w="6350" cap="flat" cmpd="sng" algn="ctr">
              <a:solidFill>
                <a:schemeClr val="bg1"/>
              </a:solidFill>
              <a:miter lim="800000"/>
            </a:ln>
            <a:effectLst/>
          </c:spPr>
          <c:invertIfNegative val="0"/>
          <c:dPt>
            <c:idx val="50"/>
            <c:invertIfNegative val="0"/>
            <c:bubble3D val="0"/>
            <c:spPr>
              <a:solidFill>
                <a:srgbClr val="FF0000"/>
              </a:solidFill>
              <a:ln w="6350" cap="flat" cmpd="sng" algn="ctr">
                <a:solidFill>
                  <a:schemeClr val="bg1"/>
                </a:solidFill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BA66-4C50-BBA9-E78F279E48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Sheet1!$A$2:$A$52</c:f>
              <c:strCache>
                <c:ptCount val="51"/>
                <c:pt idx="0">
                  <c:v>HI</c:v>
                </c:pt>
                <c:pt idx="1">
                  <c:v>GA</c:v>
                </c:pt>
                <c:pt idx="2">
                  <c:v>CA</c:v>
                </c:pt>
                <c:pt idx="3">
                  <c:v>OR</c:v>
                </c:pt>
                <c:pt idx="4">
                  <c:v>DC</c:v>
                </c:pt>
                <c:pt idx="5">
                  <c:v>IL</c:v>
                </c:pt>
                <c:pt idx="6">
                  <c:v>NJ</c:v>
                </c:pt>
                <c:pt idx="7">
                  <c:v>IA</c:v>
                </c:pt>
                <c:pt idx="8">
                  <c:v>IN</c:v>
                </c:pt>
                <c:pt idx="9">
                  <c:v>MI</c:v>
                </c:pt>
                <c:pt idx="10">
                  <c:v>WA</c:v>
                </c:pt>
                <c:pt idx="11">
                  <c:v>NY</c:v>
                </c:pt>
                <c:pt idx="12">
                  <c:v>DE</c:v>
                </c:pt>
                <c:pt idx="13">
                  <c:v>MN</c:v>
                </c:pt>
                <c:pt idx="14">
                  <c:v>CT</c:v>
                </c:pt>
                <c:pt idx="15">
                  <c:v>NV</c:v>
                </c:pt>
                <c:pt idx="16">
                  <c:v>AL</c:v>
                </c:pt>
                <c:pt idx="17">
                  <c:v>AK</c:v>
                </c:pt>
                <c:pt idx="18">
                  <c:v>NC</c:v>
                </c:pt>
                <c:pt idx="19">
                  <c:v>TX</c:v>
                </c:pt>
                <c:pt idx="20">
                  <c:v>TN</c:v>
                </c:pt>
                <c:pt idx="21">
                  <c:v>FL</c:v>
                </c:pt>
                <c:pt idx="22">
                  <c:v>WV</c:v>
                </c:pt>
                <c:pt idx="23">
                  <c:v>MD</c:v>
                </c:pt>
                <c:pt idx="24">
                  <c:v>NM</c:v>
                </c:pt>
                <c:pt idx="25">
                  <c:v>KY</c:v>
                </c:pt>
                <c:pt idx="26">
                  <c:v>VT</c:v>
                </c:pt>
                <c:pt idx="27">
                  <c:v>SC</c:v>
                </c:pt>
                <c:pt idx="28">
                  <c:v>WI</c:v>
                </c:pt>
                <c:pt idx="29">
                  <c:v>UT</c:v>
                </c:pt>
                <c:pt idx="30">
                  <c:v>RI</c:v>
                </c:pt>
                <c:pt idx="31">
                  <c:v>ME</c:v>
                </c:pt>
                <c:pt idx="32">
                  <c:v>PA</c:v>
                </c:pt>
                <c:pt idx="33">
                  <c:v>MO</c:v>
                </c:pt>
                <c:pt idx="34">
                  <c:v>LA</c:v>
                </c:pt>
                <c:pt idx="35">
                  <c:v>MT</c:v>
                </c:pt>
                <c:pt idx="36">
                  <c:v>CO</c:v>
                </c:pt>
                <c:pt idx="37">
                  <c:v>WY</c:v>
                </c:pt>
                <c:pt idx="38">
                  <c:v>AZ</c:v>
                </c:pt>
                <c:pt idx="39">
                  <c:v>OK</c:v>
                </c:pt>
                <c:pt idx="40">
                  <c:v>NE</c:v>
                </c:pt>
                <c:pt idx="41">
                  <c:v>ID</c:v>
                </c:pt>
                <c:pt idx="42">
                  <c:v>OH</c:v>
                </c:pt>
                <c:pt idx="43">
                  <c:v>VA</c:v>
                </c:pt>
                <c:pt idx="44">
                  <c:v>KS</c:v>
                </c:pt>
                <c:pt idx="45">
                  <c:v>ND</c:v>
                </c:pt>
                <c:pt idx="46">
                  <c:v>MA</c:v>
                </c:pt>
                <c:pt idx="47">
                  <c:v>MS</c:v>
                </c:pt>
                <c:pt idx="48">
                  <c:v>SD</c:v>
                </c:pt>
                <c:pt idx="49">
                  <c:v>AR</c:v>
                </c:pt>
                <c:pt idx="50">
                  <c:v>NH</c:v>
                </c:pt>
              </c:strCache>
            </c:strRef>
          </c:cat>
          <c:val>
            <c:numRef>
              <c:f>Sheet1!$D$2:$D$52</c:f>
              <c:numCache>
                <c:formatCode>0.0%</c:formatCode>
                <c:ptCount val="51"/>
                <c:pt idx="50">
                  <c:v>0.76400000000000001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66-4C50-BBA9-E78F279E4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overlap val="100"/>
        <c:axId val="289975848"/>
        <c:axId val="289976176"/>
      </c:barChart>
      <c:catAx>
        <c:axId val="289975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5400000" spcFirstLastPara="1" vertOverflow="ellipsis" wrap="square" anchor="ctr" anchorCtr="0"/>
          <a:lstStyle/>
          <a:p>
            <a:pPr>
              <a:defRPr sz="8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976176"/>
        <c:crossesAt val="0"/>
        <c:auto val="1"/>
        <c:lblAlgn val="ctr"/>
        <c:lblOffset val="100"/>
        <c:noMultiLvlLbl val="0"/>
      </c:catAx>
      <c:valAx>
        <c:axId val="289976176"/>
        <c:scaling>
          <c:orientation val="minMax"/>
          <c:max val="1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975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11937280612822765"/>
          <c:y val="5.303876871689276E-2"/>
          <c:w val="0.83316551003158512"/>
          <c:h val="6.32925855383703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5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326130738513264E-2"/>
          <c:y val="0.20380090116313529"/>
          <c:w val="0.91362768196351374"/>
          <c:h val="0.706446964797738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Primary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bg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Sheet1!$A$2:$A$56</c:f>
              <c:strCache>
                <c:ptCount val="55"/>
                <c:pt idx="0">
                  <c:v>HI</c:v>
                </c:pt>
                <c:pt idx="1">
                  <c:v>GA</c:v>
                </c:pt>
                <c:pt idx="2">
                  <c:v>CA</c:v>
                </c:pt>
                <c:pt idx="3">
                  <c:v>OR</c:v>
                </c:pt>
                <c:pt idx="4">
                  <c:v>DC</c:v>
                </c:pt>
                <c:pt idx="5">
                  <c:v>IL</c:v>
                </c:pt>
                <c:pt idx="6">
                  <c:v>NJ</c:v>
                </c:pt>
                <c:pt idx="7">
                  <c:v>IA</c:v>
                </c:pt>
                <c:pt idx="8">
                  <c:v>MI</c:v>
                </c:pt>
                <c:pt idx="9">
                  <c:v>IN</c:v>
                </c:pt>
                <c:pt idx="10">
                  <c:v>AS</c:v>
                </c:pt>
                <c:pt idx="11">
                  <c:v>WA</c:v>
                </c:pt>
                <c:pt idx="12">
                  <c:v>NY</c:v>
                </c:pt>
                <c:pt idx="13">
                  <c:v>DE</c:v>
                </c:pt>
                <c:pt idx="14">
                  <c:v>MN</c:v>
                </c:pt>
                <c:pt idx="15">
                  <c:v>GU</c:v>
                </c:pt>
                <c:pt idx="16">
                  <c:v>CT</c:v>
                </c:pt>
                <c:pt idx="17">
                  <c:v>NV</c:v>
                </c:pt>
                <c:pt idx="18">
                  <c:v>AL</c:v>
                </c:pt>
                <c:pt idx="19">
                  <c:v>AK</c:v>
                </c:pt>
                <c:pt idx="20">
                  <c:v>NC</c:v>
                </c:pt>
                <c:pt idx="21">
                  <c:v>TX</c:v>
                </c:pt>
                <c:pt idx="22">
                  <c:v>TN</c:v>
                </c:pt>
                <c:pt idx="23">
                  <c:v>FL</c:v>
                </c:pt>
                <c:pt idx="24">
                  <c:v>WV</c:v>
                </c:pt>
                <c:pt idx="25">
                  <c:v>MD</c:v>
                </c:pt>
                <c:pt idx="26">
                  <c:v>NM</c:v>
                </c:pt>
                <c:pt idx="27">
                  <c:v>KY</c:v>
                </c:pt>
                <c:pt idx="28">
                  <c:v>VT</c:v>
                </c:pt>
                <c:pt idx="29">
                  <c:v>SC</c:v>
                </c:pt>
                <c:pt idx="30">
                  <c:v>CNMI</c:v>
                </c:pt>
                <c:pt idx="31">
                  <c:v>WI</c:v>
                </c:pt>
                <c:pt idx="32">
                  <c:v>UT</c:v>
                </c:pt>
                <c:pt idx="33">
                  <c:v>RI</c:v>
                </c:pt>
                <c:pt idx="34">
                  <c:v>ME</c:v>
                </c:pt>
                <c:pt idx="35">
                  <c:v>PA</c:v>
                </c:pt>
                <c:pt idx="36">
                  <c:v>MO</c:v>
                </c:pt>
                <c:pt idx="37">
                  <c:v>LA</c:v>
                </c:pt>
                <c:pt idx="38">
                  <c:v>MT</c:v>
                </c:pt>
                <c:pt idx="39">
                  <c:v>CO</c:v>
                </c:pt>
                <c:pt idx="40">
                  <c:v>WY</c:v>
                </c:pt>
                <c:pt idx="41">
                  <c:v>AZ</c:v>
                </c:pt>
                <c:pt idx="42">
                  <c:v>OK</c:v>
                </c:pt>
                <c:pt idx="43">
                  <c:v>NE</c:v>
                </c:pt>
                <c:pt idx="44">
                  <c:v>ID</c:v>
                </c:pt>
                <c:pt idx="45">
                  <c:v>PR</c:v>
                </c:pt>
                <c:pt idx="46">
                  <c:v>OH</c:v>
                </c:pt>
                <c:pt idx="47">
                  <c:v>VA</c:v>
                </c:pt>
                <c:pt idx="48">
                  <c:v>KS</c:v>
                </c:pt>
                <c:pt idx="49">
                  <c:v>ND</c:v>
                </c:pt>
                <c:pt idx="50">
                  <c:v>MA</c:v>
                </c:pt>
                <c:pt idx="51">
                  <c:v>MS</c:v>
                </c:pt>
                <c:pt idx="52">
                  <c:v>SD</c:v>
                </c:pt>
                <c:pt idx="53">
                  <c:v>AR</c:v>
                </c:pt>
                <c:pt idx="54">
                  <c:v>NH</c:v>
                </c:pt>
              </c:strCache>
            </c:strRef>
          </c:cat>
          <c:val>
            <c:numRef>
              <c:f>Sheet1!$B$2:$B$56</c:f>
              <c:numCache>
                <c:formatCode>0.0%</c:formatCode>
                <c:ptCount val="55"/>
                <c:pt idx="0">
                  <c:v>0.97799999999999998</c:v>
                </c:pt>
                <c:pt idx="1">
                  <c:v>0.96299999999999997</c:v>
                </c:pt>
                <c:pt idx="2">
                  <c:v>0.95899999999999996</c:v>
                </c:pt>
                <c:pt idx="3">
                  <c:v>0.95799999999999996</c:v>
                </c:pt>
                <c:pt idx="4">
                  <c:v>0.95099999999999996</c:v>
                </c:pt>
                <c:pt idx="5">
                  <c:v>0.94599999999999995</c:v>
                </c:pt>
                <c:pt idx="6">
                  <c:v>0.94499999999999995</c:v>
                </c:pt>
                <c:pt idx="7">
                  <c:v>0.93899999999999995</c:v>
                </c:pt>
                <c:pt idx="8">
                  <c:v>0.93400000000000005</c:v>
                </c:pt>
                <c:pt idx="9">
                  <c:v>0.93400000000000005</c:v>
                </c:pt>
                <c:pt idx="10">
                  <c:v>0.93400000000000005</c:v>
                </c:pt>
                <c:pt idx="11">
                  <c:v>0.93200000000000005</c:v>
                </c:pt>
                <c:pt idx="12">
                  <c:v>0.92900000000000005</c:v>
                </c:pt>
                <c:pt idx="13">
                  <c:v>0.92400000000000004</c:v>
                </c:pt>
                <c:pt idx="14">
                  <c:v>0.92400000000000004</c:v>
                </c:pt>
                <c:pt idx="15">
                  <c:v>0.92200000000000004</c:v>
                </c:pt>
                <c:pt idx="16">
                  <c:v>0.92100000000000004</c:v>
                </c:pt>
                <c:pt idx="18">
                  <c:v>0.91800000000000004</c:v>
                </c:pt>
                <c:pt idx="19">
                  <c:v>0.91600000000000004</c:v>
                </c:pt>
                <c:pt idx="20">
                  <c:v>0.91300000000000003</c:v>
                </c:pt>
                <c:pt idx="21">
                  <c:v>0.91300000000000003</c:v>
                </c:pt>
                <c:pt idx="22">
                  <c:v>0.90900000000000003</c:v>
                </c:pt>
                <c:pt idx="23">
                  <c:v>0.90600000000000003</c:v>
                </c:pt>
                <c:pt idx="24">
                  <c:v>0.90500000000000003</c:v>
                </c:pt>
                <c:pt idx="25">
                  <c:v>0.90300000000000002</c:v>
                </c:pt>
                <c:pt idx="26">
                  <c:v>0.90200000000000002</c:v>
                </c:pt>
                <c:pt idx="27">
                  <c:v>0.89900000000000002</c:v>
                </c:pt>
                <c:pt idx="29">
                  <c:v>0.89700000000000002</c:v>
                </c:pt>
                <c:pt idx="30">
                  <c:v>0.89300000000000002</c:v>
                </c:pt>
                <c:pt idx="31">
                  <c:v>0.89300000000000002</c:v>
                </c:pt>
                <c:pt idx="32">
                  <c:v>0.89</c:v>
                </c:pt>
                <c:pt idx="33">
                  <c:v>0.88800000000000001</c:v>
                </c:pt>
                <c:pt idx="34">
                  <c:v>0.88500000000000001</c:v>
                </c:pt>
                <c:pt idx="37">
                  <c:v>0.86899999999999999</c:v>
                </c:pt>
                <c:pt idx="42">
                  <c:v>0.85599999999999998</c:v>
                </c:pt>
                <c:pt idx="45">
                  <c:v>0.85</c:v>
                </c:pt>
                <c:pt idx="48">
                  <c:v>0.84</c:v>
                </c:pt>
                <c:pt idx="51">
                  <c:v>0.80200000000000005</c:v>
                </c:pt>
                <c:pt idx="53">
                  <c:v>0.78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66-4C50-BBA9-E78F279E48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Secondary</c:v>
                </c:pt>
              </c:strCache>
            </c:strRef>
          </c:tx>
          <c:spPr>
            <a:solidFill>
              <a:schemeClr val="accent1"/>
            </a:solidFill>
            <a:ln w="9525" cap="flat" cmpd="sng" algn="ctr">
              <a:solidFill>
                <a:schemeClr val="bg1"/>
              </a:solidFill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Sheet1!$A$2:$A$56</c:f>
              <c:strCache>
                <c:ptCount val="55"/>
                <c:pt idx="0">
                  <c:v>HI</c:v>
                </c:pt>
                <c:pt idx="1">
                  <c:v>GA</c:v>
                </c:pt>
                <c:pt idx="2">
                  <c:v>CA</c:v>
                </c:pt>
                <c:pt idx="3">
                  <c:v>OR</c:v>
                </c:pt>
                <c:pt idx="4">
                  <c:v>DC</c:v>
                </c:pt>
                <c:pt idx="5">
                  <c:v>IL</c:v>
                </c:pt>
                <c:pt idx="6">
                  <c:v>NJ</c:v>
                </c:pt>
                <c:pt idx="7">
                  <c:v>IA</c:v>
                </c:pt>
                <c:pt idx="8">
                  <c:v>MI</c:v>
                </c:pt>
                <c:pt idx="9">
                  <c:v>IN</c:v>
                </c:pt>
                <c:pt idx="10">
                  <c:v>AS</c:v>
                </c:pt>
                <c:pt idx="11">
                  <c:v>WA</c:v>
                </c:pt>
                <c:pt idx="12">
                  <c:v>NY</c:v>
                </c:pt>
                <c:pt idx="13">
                  <c:v>DE</c:v>
                </c:pt>
                <c:pt idx="14">
                  <c:v>MN</c:v>
                </c:pt>
                <c:pt idx="15">
                  <c:v>GU</c:v>
                </c:pt>
                <c:pt idx="16">
                  <c:v>CT</c:v>
                </c:pt>
                <c:pt idx="17">
                  <c:v>NV</c:v>
                </c:pt>
                <c:pt idx="18">
                  <c:v>AL</c:v>
                </c:pt>
                <c:pt idx="19">
                  <c:v>AK</c:v>
                </c:pt>
                <c:pt idx="20">
                  <c:v>NC</c:v>
                </c:pt>
                <c:pt idx="21">
                  <c:v>TX</c:v>
                </c:pt>
                <c:pt idx="22">
                  <c:v>TN</c:v>
                </c:pt>
                <c:pt idx="23">
                  <c:v>FL</c:v>
                </c:pt>
                <c:pt idx="24">
                  <c:v>WV</c:v>
                </c:pt>
                <c:pt idx="25">
                  <c:v>MD</c:v>
                </c:pt>
                <c:pt idx="26">
                  <c:v>NM</c:v>
                </c:pt>
                <c:pt idx="27">
                  <c:v>KY</c:v>
                </c:pt>
                <c:pt idx="28">
                  <c:v>VT</c:v>
                </c:pt>
                <c:pt idx="29">
                  <c:v>SC</c:v>
                </c:pt>
                <c:pt idx="30">
                  <c:v>CNMI</c:v>
                </c:pt>
                <c:pt idx="31">
                  <c:v>WI</c:v>
                </c:pt>
                <c:pt idx="32">
                  <c:v>UT</c:v>
                </c:pt>
                <c:pt idx="33">
                  <c:v>RI</c:v>
                </c:pt>
                <c:pt idx="34">
                  <c:v>ME</c:v>
                </c:pt>
                <c:pt idx="35">
                  <c:v>PA</c:v>
                </c:pt>
                <c:pt idx="36">
                  <c:v>MO</c:v>
                </c:pt>
                <c:pt idx="37">
                  <c:v>LA</c:v>
                </c:pt>
                <c:pt idx="38">
                  <c:v>MT</c:v>
                </c:pt>
                <c:pt idx="39">
                  <c:v>CO</c:v>
                </c:pt>
                <c:pt idx="40">
                  <c:v>WY</c:v>
                </c:pt>
                <c:pt idx="41">
                  <c:v>AZ</c:v>
                </c:pt>
                <c:pt idx="42">
                  <c:v>OK</c:v>
                </c:pt>
                <c:pt idx="43">
                  <c:v>NE</c:v>
                </c:pt>
                <c:pt idx="44">
                  <c:v>ID</c:v>
                </c:pt>
                <c:pt idx="45">
                  <c:v>PR</c:v>
                </c:pt>
                <c:pt idx="46">
                  <c:v>OH</c:v>
                </c:pt>
                <c:pt idx="47">
                  <c:v>VA</c:v>
                </c:pt>
                <c:pt idx="48">
                  <c:v>KS</c:v>
                </c:pt>
                <c:pt idx="49">
                  <c:v>ND</c:v>
                </c:pt>
                <c:pt idx="50">
                  <c:v>MA</c:v>
                </c:pt>
                <c:pt idx="51">
                  <c:v>MS</c:v>
                </c:pt>
                <c:pt idx="52">
                  <c:v>SD</c:v>
                </c:pt>
                <c:pt idx="53">
                  <c:v>AR</c:v>
                </c:pt>
                <c:pt idx="54">
                  <c:v>NH</c:v>
                </c:pt>
              </c:strCache>
            </c:strRef>
          </c:cat>
          <c:val>
            <c:numRef>
              <c:f>Sheet1!$C$2:$C$56</c:f>
              <c:numCache>
                <c:formatCode>0.0%</c:formatCode>
                <c:ptCount val="55"/>
                <c:pt idx="17">
                  <c:v>0.91900000000000004</c:v>
                </c:pt>
                <c:pt idx="28">
                  <c:v>0.89800000000000002</c:v>
                </c:pt>
                <c:pt idx="35">
                  <c:v>0.88500000000000001</c:v>
                </c:pt>
                <c:pt idx="36">
                  <c:v>0.871</c:v>
                </c:pt>
                <c:pt idx="38">
                  <c:v>0.86599999999999999</c:v>
                </c:pt>
                <c:pt idx="39">
                  <c:v>0.86299999999999999</c:v>
                </c:pt>
                <c:pt idx="40">
                  <c:v>0.86299999999999999</c:v>
                </c:pt>
                <c:pt idx="41">
                  <c:v>0.85899999999999999</c:v>
                </c:pt>
                <c:pt idx="43">
                  <c:v>0.85499999999999998</c:v>
                </c:pt>
                <c:pt idx="44">
                  <c:v>0.85399999999999998</c:v>
                </c:pt>
                <c:pt idx="46">
                  <c:v>0.84899999999999998</c:v>
                </c:pt>
                <c:pt idx="47">
                  <c:v>0.84099999999999997</c:v>
                </c:pt>
                <c:pt idx="49">
                  <c:v>0.82499999999999996</c:v>
                </c:pt>
                <c:pt idx="50">
                  <c:v>0.81599999999999995</c:v>
                </c:pt>
                <c:pt idx="52">
                  <c:v>0.78900000000000003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66-4C50-BBA9-E78F279E48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 Adult Seat Belt Law </c:v>
                </c:pt>
              </c:strCache>
            </c:strRef>
          </c:tx>
          <c:spPr>
            <a:solidFill>
              <a:srgbClr val="FF0000"/>
            </a:solidFill>
            <a:ln w="6350" cap="flat" cmpd="sng" algn="ctr">
              <a:solidFill>
                <a:schemeClr val="bg1"/>
              </a:solidFill>
              <a:miter lim="800000"/>
            </a:ln>
            <a:effectLst/>
          </c:spPr>
          <c:invertIfNegative val="0"/>
          <c:dPt>
            <c:idx val="50"/>
            <c:invertIfNegative val="0"/>
            <c:bubble3D val="0"/>
            <c:spPr>
              <a:solidFill>
                <a:srgbClr val="FF0000"/>
              </a:solidFill>
              <a:ln w="6350" cap="flat" cmpd="sng" algn="ctr">
                <a:solidFill>
                  <a:schemeClr val="bg1"/>
                </a:solidFill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BA66-4C50-BBA9-E78F279E48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Sheet1!$A$2:$A$56</c:f>
              <c:strCache>
                <c:ptCount val="55"/>
                <c:pt idx="0">
                  <c:v>HI</c:v>
                </c:pt>
                <c:pt idx="1">
                  <c:v>GA</c:v>
                </c:pt>
                <c:pt idx="2">
                  <c:v>CA</c:v>
                </c:pt>
                <c:pt idx="3">
                  <c:v>OR</c:v>
                </c:pt>
                <c:pt idx="4">
                  <c:v>DC</c:v>
                </c:pt>
                <c:pt idx="5">
                  <c:v>IL</c:v>
                </c:pt>
                <c:pt idx="6">
                  <c:v>NJ</c:v>
                </c:pt>
                <c:pt idx="7">
                  <c:v>IA</c:v>
                </c:pt>
                <c:pt idx="8">
                  <c:v>MI</c:v>
                </c:pt>
                <c:pt idx="9">
                  <c:v>IN</c:v>
                </c:pt>
                <c:pt idx="10">
                  <c:v>AS</c:v>
                </c:pt>
                <c:pt idx="11">
                  <c:v>WA</c:v>
                </c:pt>
                <c:pt idx="12">
                  <c:v>NY</c:v>
                </c:pt>
                <c:pt idx="13">
                  <c:v>DE</c:v>
                </c:pt>
                <c:pt idx="14">
                  <c:v>MN</c:v>
                </c:pt>
                <c:pt idx="15">
                  <c:v>GU</c:v>
                </c:pt>
                <c:pt idx="16">
                  <c:v>CT</c:v>
                </c:pt>
                <c:pt idx="17">
                  <c:v>NV</c:v>
                </c:pt>
                <c:pt idx="18">
                  <c:v>AL</c:v>
                </c:pt>
                <c:pt idx="19">
                  <c:v>AK</c:v>
                </c:pt>
                <c:pt idx="20">
                  <c:v>NC</c:v>
                </c:pt>
                <c:pt idx="21">
                  <c:v>TX</c:v>
                </c:pt>
                <c:pt idx="22">
                  <c:v>TN</c:v>
                </c:pt>
                <c:pt idx="23">
                  <c:v>FL</c:v>
                </c:pt>
                <c:pt idx="24">
                  <c:v>WV</c:v>
                </c:pt>
                <c:pt idx="25">
                  <c:v>MD</c:v>
                </c:pt>
                <c:pt idx="26">
                  <c:v>NM</c:v>
                </c:pt>
                <c:pt idx="27">
                  <c:v>KY</c:v>
                </c:pt>
                <c:pt idx="28">
                  <c:v>VT</c:v>
                </c:pt>
                <c:pt idx="29">
                  <c:v>SC</c:v>
                </c:pt>
                <c:pt idx="30">
                  <c:v>CNMI</c:v>
                </c:pt>
                <c:pt idx="31">
                  <c:v>WI</c:v>
                </c:pt>
                <c:pt idx="32">
                  <c:v>UT</c:v>
                </c:pt>
                <c:pt idx="33">
                  <c:v>RI</c:v>
                </c:pt>
                <c:pt idx="34">
                  <c:v>ME</c:v>
                </c:pt>
                <c:pt idx="35">
                  <c:v>PA</c:v>
                </c:pt>
                <c:pt idx="36">
                  <c:v>MO</c:v>
                </c:pt>
                <c:pt idx="37">
                  <c:v>LA</c:v>
                </c:pt>
                <c:pt idx="38">
                  <c:v>MT</c:v>
                </c:pt>
                <c:pt idx="39">
                  <c:v>CO</c:v>
                </c:pt>
                <c:pt idx="40">
                  <c:v>WY</c:v>
                </c:pt>
                <c:pt idx="41">
                  <c:v>AZ</c:v>
                </c:pt>
                <c:pt idx="42">
                  <c:v>OK</c:v>
                </c:pt>
                <c:pt idx="43">
                  <c:v>NE</c:v>
                </c:pt>
                <c:pt idx="44">
                  <c:v>ID</c:v>
                </c:pt>
                <c:pt idx="45">
                  <c:v>PR</c:v>
                </c:pt>
                <c:pt idx="46">
                  <c:v>OH</c:v>
                </c:pt>
                <c:pt idx="47">
                  <c:v>VA</c:v>
                </c:pt>
                <c:pt idx="48">
                  <c:v>KS</c:v>
                </c:pt>
                <c:pt idx="49">
                  <c:v>ND</c:v>
                </c:pt>
                <c:pt idx="50">
                  <c:v>MA</c:v>
                </c:pt>
                <c:pt idx="51">
                  <c:v>MS</c:v>
                </c:pt>
                <c:pt idx="52">
                  <c:v>SD</c:v>
                </c:pt>
                <c:pt idx="53">
                  <c:v>AR</c:v>
                </c:pt>
                <c:pt idx="54">
                  <c:v>NH</c:v>
                </c:pt>
              </c:strCache>
            </c:strRef>
          </c:cat>
          <c:val>
            <c:numRef>
              <c:f>Sheet1!$D$2:$D$56</c:f>
              <c:numCache>
                <c:formatCode>0.0%</c:formatCode>
                <c:ptCount val="55"/>
                <c:pt idx="54">
                  <c:v>0.76400000000000001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66-4C50-BBA9-E78F279E4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overlap val="100"/>
        <c:axId val="289975848"/>
        <c:axId val="289976176"/>
      </c:barChart>
      <c:catAx>
        <c:axId val="289975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>
            <a:solidFill>
              <a:schemeClr val="bg1"/>
            </a:solidFill>
          </a:ln>
          <a:effectLst/>
        </c:spPr>
        <c:txPr>
          <a:bodyPr rot="-5400000" spcFirstLastPara="1" vertOverflow="ellipsis" wrap="square" anchor="ctr" anchorCtr="0"/>
          <a:lstStyle/>
          <a:p>
            <a:pPr>
              <a:defRPr sz="8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976176"/>
        <c:crossesAt val="0"/>
        <c:auto val="1"/>
        <c:lblAlgn val="ctr"/>
        <c:lblOffset val="100"/>
        <c:tickLblSkip val="1"/>
        <c:noMultiLvlLbl val="0"/>
      </c:catAx>
      <c:valAx>
        <c:axId val="289976176"/>
        <c:scaling>
          <c:orientation val="minMax"/>
          <c:max val="1"/>
        </c:scaling>
        <c:delete val="0"/>
        <c:axPos val="l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9975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4574472805836403"/>
          <c:y val="0.15317034200472199"/>
          <c:w val="0.83316551003158512"/>
          <c:h val="6.32925855383703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5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35000"/>
          <a:lumOff val="65000"/>
        </a:schemeClr>
      </a:solidFill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/>
    <cs:fontRef idx="minor">
      <a:schemeClr val="dk1"/>
    </cs:fontRef>
    <cs:spPr>
      <a:noFill/>
      <a:ln w="25400" cap="flat" cmpd="sng" algn="ctr">
        <a:solidFill>
          <a:schemeClr val="phClr"/>
        </a:solidFill>
        <a:miter lim="800000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flat" cmpd="sng" algn="ctr">
        <a:solidFill>
          <a:schemeClr val="phClr"/>
        </a:solidFill>
        <a:miter lim="800000"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1"/>
    <cs:effectRef idx="0"/>
    <cs:fontRef idx="minor">
      <a:schemeClr val="tx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0" kern="1200" cap="none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slides copy"/>
          <p:cNvPicPr>
            <a:picLocks noChangeAspect="1" noChangeArrowheads="1"/>
          </p:cNvPicPr>
          <p:nvPr/>
        </p:nvPicPr>
        <p:blipFill>
          <a:blip r:embed="rId2" cstate="print"/>
          <a:srcRect t="3334" r="5833" b="82222"/>
          <a:stretch>
            <a:fillRect/>
          </a:stretch>
        </p:blipFill>
        <p:spPr bwMode="auto">
          <a:xfrm>
            <a:off x="0" y="0"/>
            <a:ext cx="7010400" cy="80645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076825" y="8728075"/>
            <a:ext cx="11684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000" b="0"/>
            </a:lvl1pPr>
          </a:lstStyle>
          <a:p>
            <a:fld id="{3FBB269B-AF03-4A30-B70A-1391B9C62092}" type="datetime1">
              <a:rPr lang="en-US"/>
              <a:pPr/>
              <a:t>9/30/2019</a:t>
            </a:fld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86513" y="8728075"/>
            <a:ext cx="5461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b="0"/>
            </a:lvl1pPr>
          </a:lstStyle>
          <a:p>
            <a:fld id="{59D386A9-CD10-4C9D-93AF-3E5479F480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761163" y="8728075"/>
            <a:ext cx="188912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633" tIns="45816" rIns="91633" bIns="45816">
            <a:spAutoFit/>
          </a:bodyPr>
          <a:lstStyle/>
          <a:p>
            <a:pPr defTabSz="915988">
              <a:spcBef>
                <a:spcPct val="0"/>
              </a:spcBef>
            </a:pPr>
            <a:endParaRPr 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4800" y="128588"/>
            <a:ext cx="64770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3" tIns="45816" rIns="91633" bIns="45816" numCol="1" anchor="ctr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20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NHTSA Highway Safety Programs</a:t>
            </a:r>
            <a:br>
              <a:rPr lang="en-US"/>
            </a:br>
            <a:r>
              <a:rPr lang="en-US"/>
              <a:t>SAFETEA-LU</a:t>
            </a:r>
          </a:p>
        </p:txBody>
      </p:sp>
    </p:spTree>
    <p:extLst>
      <p:ext uri="{BB962C8B-B14F-4D97-AF65-F5344CB8AC3E}">
        <p14:creationId xmlns:p14="http://schemas.microsoft.com/office/powerpoint/2010/main" val="1004508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" y="946150"/>
            <a:ext cx="6478588" cy="4860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pic>
        <p:nvPicPr>
          <p:cNvPr id="6154" name="Picture 10" descr="slides copy"/>
          <p:cNvPicPr>
            <a:picLocks noChangeAspect="1" noChangeArrowheads="1"/>
          </p:cNvPicPr>
          <p:nvPr/>
        </p:nvPicPr>
        <p:blipFill>
          <a:blip r:embed="rId2"/>
          <a:srcRect t="3334" r="5833" b="82222"/>
          <a:stretch>
            <a:fillRect/>
          </a:stretch>
        </p:blipFill>
        <p:spPr bwMode="auto">
          <a:xfrm>
            <a:off x="0" y="-25400"/>
            <a:ext cx="7010400" cy="806450"/>
          </a:xfrm>
          <a:prstGeom prst="rect">
            <a:avLst/>
          </a:prstGeom>
          <a:noFill/>
        </p:spPr>
      </p:pic>
      <p:sp>
        <p:nvSpPr>
          <p:cNvPr id="6155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4800" y="128588"/>
            <a:ext cx="64770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3" tIns="45816" rIns="91633" bIns="45816" numCol="1" anchor="ctr" anchorCtr="0" compatLnSpc="1">
            <a:prstTxWarp prst="textNoShape">
              <a:avLst/>
            </a:prstTxWarp>
          </a:bodyPr>
          <a:lstStyle>
            <a:lvl1pPr algn="ctr" defTabSz="915988">
              <a:spcBef>
                <a:spcPct val="0"/>
              </a:spcBef>
              <a:defRPr sz="2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NHTSA Highway Safety Programs</a:t>
            </a:r>
            <a:br>
              <a:rPr lang="en-US"/>
            </a:br>
            <a:r>
              <a:rPr lang="en-US"/>
              <a:t>SAFETEA-LU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8837613"/>
            <a:ext cx="305276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200">
                <a:solidFill>
                  <a:srgbClr val="000066"/>
                </a:solidFill>
              </a:defRPr>
            </a:lvl1pPr>
          </a:lstStyle>
          <a:p>
            <a:fld id="{E8AB6CBF-5FEF-424A-B000-08637E656C31}" type="datetime1">
              <a:rPr lang="en-US"/>
              <a:pPr/>
              <a:t>9/30/2019</a:t>
            </a:fld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63013"/>
            <a:ext cx="305276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defRPr sz="1200">
                <a:solidFill>
                  <a:srgbClr val="000066"/>
                </a:solidFill>
              </a:defRPr>
            </a:lvl1pPr>
          </a:lstStyle>
          <a:p>
            <a:fld id="{A03A97F9-9E7E-4F6B-B28F-9921AAAD8A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74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b="1" kern="1200">
        <a:solidFill>
          <a:srgbClr val="000099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b="1" kern="1200">
        <a:solidFill>
          <a:srgbClr val="000099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b="1" kern="1200">
        <a:solidFill>
          <a:srgbClr val="000099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b="1" kern="1200">
        <a:solidFill>
          <a:srgbClr val="000099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b="1" kern="1200">
        <a:solidFill>
          <a:srgbClr val="0000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8" name="Picture 10" descr="blue backgroun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32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52465" y="1371601"/>
            <a:ext cx="7839075" cy="1248573"/>
          </a:xfrm>
          <a:effectLst>
            <a:outerShdw dist="35921" dir="2700000" algn="ctr" rotWithShape="0">
              <a:schemeClr val="bg1"/>
            </a:outerShdw>
          </a:effectLst>
        </p:spPr>
        <p:txBody>
          <a:bodyPr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57626"/>
            <a:ext cx="4191000" cy="1785938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5740" y="228600"/>
            <a:ext cx="1248573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1" y="228600"/>
            <a:ext cx="6419851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2485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2" y="1676400"/>
            <a:ext cx="3924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2" y="1676400"/>
            <a:ext cx="39243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853"/>
            <a:ext cx="8229600" cy="12485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802082"/>
            <a:ext cx="3008313" cy="6330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042095"/>
            <a:ext cx="5486400" cy="3252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FF"/>
            </a:gs>
            <a:gs pos="100000">
              <a:srgbClr val="000099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35" name="Picture 11" descr="blue backgrou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22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8001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4830"/>
            <a:ext cx="8763000" cy="633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49" tIns="8649" rIns="8649" bIns="8649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ransition>
    <p:zoom/>
  </p:transition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458788" indent="-458788" algn="l" rtl="0" fontAlgn="base">
        <a:spcBef>
          <a:spcPct val="100000"/>
        </a:spcBef>
        <a:spcAft>
          <a:spcPct val="0"/>
        </a:spcAft>
        <a:buClr>
          <a:srgbClr val="6699FF"/>
        </a:buClr>
        <a:buSzPct val="160000"/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74725" indent="-401638" algn="l" rtl="0" fontAlgn="base">
        <a:spcBef>
          <a:spcPct val="500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3000" b="1">
          <a:solidFill>
            <a:schemeClr val="tx1"/>
          </a:solidFill>
          <a:latin typeface="Arial" charset="0"/>
        </a:defRPr>
      </a:lvl2pPr>
      <a:lvl3pPr marL="1490663" indent="-401638" algn="l" rtl="0" fontAlgn="base">
        <a:spcBef>
          <a:spcPct val="50000"/>
        </a:spcBef>
        <a:spcAft>
          <a:spcPct val="0"/>
        </a:spcAft>
        <a:buClr>
          <a:srgbClr val="00CC66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3pPr>
      <a:lvl4pPr marL="1889125" indent="-228600" algn="l" rtl="0" fontAlgn="base">
        <a:spcBef>
          <a:spcPct val="50000"/>
        </a:spcBef>
        <a:spcAft>
          <a:spcPct val="0"/>
        </a:spcAft>
        <a:buClr>
          <a:schemeClr val="folHlink"/>
        </a:buClr>
        <a:buFont typeface="Wingdings" pitchFamily="2" charset="2"/>
        <a:defRPr sz="2200" b="1">
          <a:solidFill>
            <a:schemeClr val="tx1"/>
          </a:solidFill>
          <a:latin typeface="Arial" charset="0"/>
        </a:defRPr>
      </a:lvl4pPr>
      <a:lvl5pPr marL="2232025" indent="-228600" algn="l" rtl="0" fontAlgn="base">
        <a:spcBef>
          <a:spcPct val="5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Arial" charset="0"/>
        </a:defRPr>
      </a:lvl5pPr>
      <a:lvl6pPr marL="2689225" indent="-228600" algn="l" rtl="0" fontAlgn="base">
        <a:spcBef>
          <a:spcPct val="5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Arial" charset="0"/>
        </a:defRPr>
      </a:lvl6pPr>
      <a:lvl7pPr marL="3146425" indent="-228600" algn="l" rtl="0" fontAlgn="base">
        <a:spcBef>
          <a:spcPct val="5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Arial" charset="0"/>
        </a:defRPr>
      </a:lvl7pPr>
      <a:lvl8pPr marL="3603625" indent="-228600" algn="l" rtl="0" fontAlgn="base">
        <a:spcBef>
          <a:spcPct val="5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Arial" charset="0"/>
        </a:defRPr>
      </a:lvl8pPr>
      <a:lvl9pPr marL="4060825" indent="-228600" algn="l" rtl="0" fontAlgn="base">
        <a:spcBef>
          <a:spcPct val="5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131782994"/>
              </p:ext>
            </p:extLst>
          </p:nvPr>
        </p:nvGraphicFramePr>
        <p:xfrm>
          <a:off x="311432" y="1047404"/>
          <a:ext cx="8670174" cy="5403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7" name="Text Box 11"/>
          <p:cNvSpPr txBox="1">
            <a:spLocks noChangeArrowheads="1"/>
          </p:cNvSpPr>
          <p:nvPr/>
        </p:nvSpPr>
        <p:spPr bwMode="auto">
          <a:xfrm>
            <a:off x="160244" y="6529742"/>
            <a:ext cx="4486275" cy="22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486" tIns="43243" rIns="86486" bIns="43243">
            <a:spAutoFit/>
          </a:bodyPr>
          <a:lstStyle/>
          <a:p>
            <a:pPr defTabSz="865188" eaLnBrk="0" hangingPunct="0">
              <a:spcBef>
                <a:spcPct val="50000"/>
              </a:spcBef>
            </a:pPr>
            <a:r>
              <a:rPr lang="en-US" sz="900" dirty="0">
                <a:solidFill>
                  <a:schemeClr val="tx1"/>
                </a:solidFill>
              </a:rPr>
              <a:t>State surveys conducted in accordance with Section 402 FAST Act</a:t>
            </a:r>
            <a:endParaRPr lang="en-US" sz="900" b="0" dirty="0">
              <a:solidFill>
                <a:schemeClr val="tx1"/>
              </a:solidFill>
            </a:endParaRPr>
          </a:p>
        </p:txBody>
      </p:sp>
      <p:sp>
        <p:nvSpPr>
          <p:cNvPr id="89" name="Rectangle 3"/>
          <p:cNvSpPr txBox="1">
            <a:spLocks noChangeArrowheads="1"/>
          </p:cNvSpPr>
          <p:nvPr/>
        </p:nvSpPr>
        <p:spPr bwMode="auto">
          <a:xfrm>
            <a:off x="230031" y="297398"/>
            <a:ext cx="9144000" cy="879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8649" tIns="8649" rIns="8649" bIns="8649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9pPr>
          </a:lstStyle>
          <a:p>
            <a:r>
              <a:rPr lang="en-US" sz="3400" kern="0" dirty="0">
                <a:effectLst/>
              </a:rPr>
              <a:t> 2018 Seat Belt Use Rates </a:t>
            </a:r>
            <a:br>
              <a:rPr lang="en-US" sz="2400" kern="0" dirty="0">
                <a:effectLst/>
              </a:rPr>
            </a:br>
            <a:r>
              <a:rPr lang="en-US" sz="2200" kern="0" dirty="0">
                <a:effectLst/>
              </a:rPr>
              <a:t>By Law Type and State</a:t>
            </a:r>
          </a:p>
        </p:txBody>
      </p:sp>
    </p:spTree>
    <p:extLst>
      <p:ext uri="{BB962C8B-B14F-4D97-AF65-F5344CB8AC3E}">
        <p14:creationId xmlns:p14="http://schemas.microsoft.com/office/powerpoint/2010/main" val="3952749225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00331394"/>
              </p:ext>
            </p:extLst>
          </p:nvPr>
        </p:nvGraphicFramePr>
        <p:xfrm>
          <a:off x="319745" y="568729"/>
          <a:ext cx="8653548" cy="607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7" name="Text Box 11"/>
          <p:cNvSpPr txBox="1">
            <a:spLocks noChangeArrowheads="1"/>
          </p:cNvSpPr>
          <p:nvPr/>
        </p:nvSpPr>
        <p:spPr bwMode="auto">
          <a:xfrm>
            <a:off x="160244" y="6529742"/>
            <a:ext cx="4486275" cy="22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6486" tIns="43243" rIns="86486" bIns="43243">
            <a:spAutoFit/>
          </a:bodyPr>
          <a:lstStyle/>
          <a:p>
            <a:pPr defTabSz="865188" eaLnBrk="0" hangingPunct="0">
              <a:spcBef>
                <a:spcPct val="50000"/>
              </a:spcBef>
            </a:pPr>
            <a:r>
              <a:rPr lang="en-US" sz="900" dirty="0">
                <a:solidFill>
                  <a:schemeClr val="tx1"/>
                </a:solidFill>
              </a:rPr>
              <a:t>State surveys conducted in accordance with Section 402 FAST Act</a:t>
            </a:r>
            <a:endParaRPr lang="en-US" sz="900" b="0" dirty="0">
              <a:solidFill>
                <a:schemeClr val="tx1"/>
              </a:solidFill>
            </a:endParaRPr>
          </a:p>
        </p:txBody>
      </p:sp>
      <p:sp>
        <p:nvSpPr>
          <p:cNvPr id="88" name="Text Box 12"/>
          <p:cNvSpPr txBox="1">
            <a:spLocks noChangeArrowheads="1"/>
          </p:cNvSpPr>
          <p:nvPr/>
        </p:nvSpPr>
        <p:spPr bwMode="auto">
          <a:xfrm>
            <a:off x="7485316" y="6529742"/>
            <a:ext cx="1487977" cy="33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6493" tIns="43247" rIns="86493" bIns="43247">
            <a:spAutoFit/>
          </a:bodyPr>
          <a:lstStyle/>
          <a:p>
            <a:pPr defTabSz="865188" eaLnBrk="0" hangingPunct="0">
              <a:spcBef>
                <a:spcPct val="0"/>
              </a:spcBef>
            </a:pPr>
            <a:r>
              <a:rPr lang="en-US" sz="800" b="0" dirty="0">
                <a:solidFill>
                  <a:srgbClr val="FFFFFF"/>
                </a:solidFill>
              </a:rPr>
              <a:t>No rate was reported for VI. </a:t>
            </a:r>
          </a:p>
          <a:p>
            <a:pPr defTabSz="865188" eaLnBrk="0" hangingPunct="0">
              <a:spcBef>
                <a:spcPct val="0"/>
              </a:spcBef>
            </a:pPr>
            <a:endParaRPr lang="en-US" sz="800" b="0" dirty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30031" y="97892"/>
            <a:ext cx="9144000" cy="1248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vert="horz" wrap="square" lIns="8649" tIns="8649" rIns="8649" bIns="8649" numCol="1" anchor="t" anchorCtr="0" compatLnSpc="1">
            <a:prstTxWarp prst="textNoShape">
              <a:avLst/>
            </a:prstTxWarp>
            <a:sp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defRPr>
            </a:lvl9pPr>
          </a:lstStyle>
          <a:p>
            <a:r>
              <a:rPr lang="en-US" sz="3400" kern="0" dirty="0">
                <a:effectLst/>
              </a:rPr>
              <a:t> 2018 Seat Belt Use Rates </a:t>
            </a:r>
            <a:br>
              <a:rPr lang="en-US" sz="2400" kern="0" dirty="0">
                <a:effectLst/>
              </a:rPr>
            </a:br>
            <a:r>
              <a:rPr lang="en-US" sz="2400" kern="0" dirty="0">
                <a:effectLst/>
              </a:rPr>
              <a:t>(including territories)</a:t>
            </a:r>
            <a:br>
              <a:rPr lang="en-US" sz="2400" kern="0" dirty="0">
                <a:effectLst/>
              </a:rPr>
            </a:br>
            <a:r>
              <a:rPr lang="en-US" sz="2200" kern="0" dirty="0">
                <a:effectLst/>
              </a:rPr>
              <a:t>By Law Type and State</a:t>
            </a:r>
          </a:p>
        </p:txBody>
      </p:sp>
    </p:spTree>
    <p:extLst>
      <p:ext uri="{BB962C8B-B14F-4D97-AF65-F5344CB8AC3E}">
        <p14:creationId xmlns:p14="http://schemas.microsoft.com/office/powerpoint/2010/main" val="1544474028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AASHTO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FFCC00"/>
      </a:accent1>
      <a:accent2>
        <a:srgbClr val="FF9900"/>
      </a:accent2>
      <a:accent3>
        <a:srgbClr val="AAAAAA"/>
      </a:accent3>
      <a:accent4>
        <a:srgbClr val="DADADA"/>
      </a:accent4>
      <a:accent5>
        <a:srgbClr val="FFE2AA"/>
      </a:accent5>
      <a:accent6>
        <a:srgbClr val="E78A00"/>
      </a:accent6>
      <a:hlink>
        <a:srgbClr val="CC0000"/>
      </a:hlink>
      <a:folHlink>
        <a:srgbClr val="006699"/>
      </a:folHlink>
    </a:clrScheme>
    <a:fontScheme name="AASHTO Presentation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938" tIns="46470" rIns="92938" bIns="4647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938" tIns="46470" rIns="92938" bIns="4647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SHTO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SHTO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SHTO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SHTO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SHTO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SHTO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SHTO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Settings\jingemunson\Application Data\Microsoft\Templates\AASHTO Presentation.pot</Template>
  <TotalTime>17752</TotalTime>
  <Words>39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Times New Roman</vt:lpstr>
      <vt:lpstr>Wingdings</vt:lpstr>
      <vt:lpstr>AASHTO Presentation</vt:lpstr>
      <vt:lpstr>PowerPoint Presentation</vt:lpstr>
      <vt:lpstr>PowerPoint Presentation</vt:lpstr>
    </vt:vector>
  </TitlesOfParts>
  <Company>nhtsa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Conference of State Legislators</dc:title>
  <dc:creator>Bchodrow</dc:creator>
  <cp:lastModifiedBy>Daily, Melissa CTR (NHTSA)</cp:lastModifiedBy>
  <cp:revision>756</cp:revision>
  <cp:lastPrinted>2019-05-14T14:59:15Z</cp:lastPrinted>
  <dcterms:created xsi:type="dcterms:W3CDTF">2003-07-11T11:40:20Z</dcterms:created>
  <dcterms:modified xsi:type="dcterms:W3CDTF">2019-09-30T12:16:15Z</dcterms:modified>
</cp:coreProperties>
</file>